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258" r:id="rId2"/>
    <p:sldId id="257" r:id="rId3"/>
    <p:sldId id="259" r:id="rId4"/>
    <p:sldId id="266" r:id="rId5"/>
    <p:sldId id="263" r:id="rId6"/>
    <p:sldId id="264" r:id="rId7"/>
    <p:sldId id="268" r:id="rId8"/>
    <p:sldId id="270" r:id="rId9"/>
    <p:sldId id="301" r:id="rId10"/>
    <p:sldId id="300" r:id="rId11"/>
    <p:sldId id="272" r:id="rId12"/>
    <p:sldId id="276" r:id="rId13"/>
    <p:sldId id="278" r:id="rId14"/>
    <p:sldId id="280" r:id="rId15"/>
    <p:sldId id="282" r:id="rId16"/>
    <p:sldId id="284" r:id="rId17"/>
    <p:sldId id="299" r:id="rId18"/>
    <p:sldId id="287" r:id="rId19"/>
    <p:sldId id="290" r:id="rId20"/>
    <p:sldId id="292" r:id="rId21"/>
    <p:sldId id="294" r:id="rId22"/>
    <p:sldId id="296" r:id="rId23"/>
    <p:sldId id="298" r:id="rId24"/>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3" autoAdjust="0"/>
    <p:restoredTop sz="94660"/>
  </p:normalViewPr>
  <p:slideViewPr>
    <p:cSldViewPr snapToGrid="0">
      <p:cViewPr varScale="1">
        <p:scale>
          <a:sx n="85" d="100"/>
          <a:sy n="85" d="100"/>
        </p:scale>
        <p:origin x="48" y="465"/>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noEditPoints="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a:p>
            <a:endParaRPr lang="en-US"/>
          </a:p>
        </p:txBody>
      </p:sp>
      <p:sp>
        <p:nvSpPr>
          <p:cNvPr id="3" name="Segnaposto data 2"/>
          <p:cNvSpPr>
            <a:spLocks noGrp="1" noEditPoints="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C6C4F4-DEDC-4D0B-8145-1B6A3E400631}" type="datetimeFigureOut">
              <a:rPr lang="en-US" smtClean="0"/>
              <a:t>11/3/2024</a:t>
            </a:fld>
            <a:endParaRPr lang="en-US"/>
          </a:p>
        </p:txBody>
      </p:sp>
      <p:sp>
        <p:nvSpPr>
          <p:cNvPr id="4" name="Segnaposto immagine diapositiva 3"/>
          <p:cNvSpPr>
            <a:spLocks noGrp="1" noRot="1" noChangeAspect="1" noEditPoints="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a:p>
          <a:p>
            <a:endParaRPr lang="en-US"/>
          </a:p>
        </p:txBody>
      </p:sp>
      <p:sp>
        <p:nvSpPr>
          <p:cNvPr id="5" name="Segnaposto note 4"/>
          <p:cNvSpPr>
            <a:spLocks noGrp="1" noEditPoints="1"/>
          </p:cNvSpPr>
          <p:nvPr>
            <p:ph type="body" sz="quarter" idx="3"/>
          </p:nvPr>
        </p:nvSpPr>
        <p:spPr>
          <a:xfrm>
            <a:off x="685800" y="4343400"/>
            <a:ext cx="5486400" cy="4114800"/>
          </a:xfrm>
          <a:prstGeom prst="rect">
            <a:avLst/>
          </a:prstGeom>
        </p:spPr>
        <p:txBody>
          <a:bodyPr vert="horz" lIns="91440" tIns="45720" rIns="91440" bIns="45720" rtlCol="0"/>
          <a:lstStyle/>
          <a:p>
            <a:pPr lvl="0"/>
            <a:r>
              <a:rPr lang="it-IT" altLang="en-US"/>
              <a:t>Fai clic per modificare gli stili del titolo principale</a:t>
            </a:r>
          </a:p>
          <a:p>
            <a:pPr lvl="1"/>
            <a:r>
              <a:rPr lang="it-IT" altLang="en-US"/>
              <a:t>Secondo livello</a:t>
            </a:r>
          </a:p>
          <a:p>
            <a:pPr lvl="2"/>
            <a:r>
              <a:rPr lang="it-IT" altLang="en-US"/>
              <a:t>Terzo livello</a:t>
            </a:r>
          </a:p>
          <a:p>
            <a:pPr lvl="3"/>
            <a:r>
              <a:rPr lang="it-IT" altLang="en-US"/>
              <a:t>Quarto livello</a:t>
            </a:r>
          </a:p>
          <a:p>
            <a:pPr lvl="4"/>
            <a:r>
              <a:rPr lang="it-IT" altLang="en-US"/>
              <a:t>Quinto livello</a:t>
            </a:r>
          </a:p>
        </p:txBody>
      </p:sp>
      <p:sp>
        <p:nvSpPr>
          <p:cNvPr id="6" name="Segnaposto piè di pagina 5"/>
          <p:cNvSpPr>
            <a:spLocks noGrp="1" noEditPoints="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ltLang="en-US"/>
          </a:p>
        </p:txBody>
      </p:sp>
      <p:sp>
        <p:nvSpPr>
          <p:cNvPr id="7" name="Segnaposto numero diapositiva 6"/>
          <p:cNvSpPr>
            <a:spLocks noGrp="1" noEditPoints="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3978C0-1E4C-465A-A3D4-C38FA0965455}" type="slidenum">
              <a:rPr lang="en-US" smtClean="0"/>
              <a:t>‹N›</a:t>
            </a:fld>
            <a:endParaRPr lang="en-US"/>
          </a:p>
        </p:txBody>
      </p:sp>
    </p:spTree>
    <p:extLst>
      <p:ext uri="{BB962C8B-B14F-4D97-AF65-F5344CB8AC3E}">
        <p14:creationId xmlns:p14="http://schemas.microsoft.com/office/powerpoint/2010/main" val="3132517233"/>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381000" y="685800"/>
            <a:ext cx="6096000" cy="3429000"/>
          </a:xfrm>
          <a:prstGeom prst="rect">
            <a:avLst/>
          </a:prstGeom>
        </p:spPr>
        <p:txBody>
          <a:bodyPr/>
          <a:lstStyle/>
          <a:p>
            <a:endParaRPr/>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E31E149B-FAA6-4264-AB5E-D2F591295ED2}"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381000" y="685800"/>
            <a:ext cx="6096000" cy="3429000"/>
          </a:xfrm>
          <a:prstGeom prst="rect">
            <a:avLst/>
          </a:prstGeom>
        </p:spPr>
        <p:txBody>
          <a:bodyPr/>
          <a:lstStyle/>
          <a:p>
            <a:endParaRPr/>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01339E82-0909-4063-A110-D178AE796B65}"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381000" y="685800"/>
            <a:ext cx="6096000" cy="3429000"/>
          </a:xfrm>
          <a:prstGeom prst="rect">
            <a:avLst/>
          </a:prstGeom>
        </p:spPr>
        <p:txBody>
          <a:bodyPr/>
          <a:lstStyle/>
          <a:p>
            <a:endParaRPr/>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400040AF-7390-4009-858C-2E65B1EA66C8}"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381000" y="685800"/>
            <a:ext cx="6096000" cy="3429000"/>
          </a:xfrm>
          <a:prstGeom prst="rect">
            <a:avLst/>
          </a:prstGeom>
        </p:spPr>
        <p:txBody>
          <a:bodyPr/>
          <a:lstStyle/>
          <a:p>
            <a:endParaRPr/>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7F97839E-E90C-443D-A08D-CBF9CA74DF78}"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381000" y="685800"/>
            <a:ext cx="6096000" cy="3429000"/>
          </a:xfrm>
          <a:prstGeom prst="rect">
            <a:avLst/>
          </a:prstGeom>
        </p:spPr>
        <p:txBody>
          <a:bodyPr/>
          <a:lstStyle/>
          <a:p>
            <a:endParaRPr/>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B02BA502-1FE5-492A-9B3E-C54D3279AF86}"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381000" y="685800"/>
            <a:ext cx="6096000" cy="3429000"/>
          </a:xfrm>
          <a:prstGeom prst="rect">
            <a:avLst/>
          </a:prstGeom>
        </p:spPr>
        <p:txBody>
          <a:bodyPr/>
          <a:lstStyle/>
          <a:p>
            <a:endParaRPr/>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B02BA502-1FE5-492A-9B3E-C54D3279AF86}"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381000" y="685800"/>
            <a:ext cx="6096000" cy="3429000"/>
          </a:xfrm>
          <a:prstGeom prst="rect">
            <a:avLst/>
          </a:prstGeom>
        </p:spPr>
        <p:txBody>
          <a:bodyPr/>
          <a:lstStyle/>
          <a:p>
            <a:endParaRPr/>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400040AF-7390-4009-858C-2E65B1EA66C8}" type="slidenum">
              <a:rPr lang="en-US" smtClean="0"/>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noEditPoints="1"/>
          </p:cNvSpPr>
          <p:nvPr>
            <p:ph type="ctrTitle"/>
          </p:nvPr>
        </p:nvSpPr>
        <p:spPr>
          <a:xfrm>
            <a:off x="1524000" y="1122363"/>
            <a:ext cx="9144000" cy="2387600"/>
          </a:xfrm>
        </p:spPr>
        <p:txBody>
          <a:bodyPr anchor="b"/>
          <a:lstStyle>
            <a:lvl1pPr algn="ctr">
              <a:defRPr sz="6000"/>
            </a:lvl1pPr>
          </a:lstStyle>
          <a:p>
            <a:r>
              <a:rPr lang="it-IT" altLang="en-US"/>
              <a:t>Fai clic per modificare lo stile del titolo principale</a:t>
            </a:r>
          </a:p>
        </p:txBody>
      </p:sp>
      <p:sp>
        <p:nvSpPr>
          <p:cNvPr id="3" name="Sottotitolo 2"/>
          <p:cNvSpPr>
            <a:spLocks noGrp="1" noEditPoints="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it-IT" altLang="en-US"/>
              <a:t>Fai clic per modificare lo stile del sottotitolo principale</a:t>
            </a:r>
          </a:p>
        </p:txBody>
      </p:sp>
      <p:sp>
        <p:nvSpPr>
          <p:cNvPr id="4" name="Segnaposto data 3"/>
          <p:cNvSpPr>
            <a:spLocks noGrp="1" noEditPoints="1"/>
          </p:cNvSpPr>
          <p:nvPr>
            <p:ph type="dt" sz="half" idx="10"/>
          </p:nvPr>
        </p:nvSpPr>
        <p:spPr/>
        <p:txBody>
          <a:bodyPr/>
          <a:lstStyle/>
          <a:p>
            <a:fld id="{71FD7FF2-845F-41B9-944F-35B90659B7D6}" type="datetimeFigureOut">
              <a:rPr lang="en-US" smtClean="0"/>
              <a:t>11/3/2024</a:t>
            </a:fld>
            <a:endParaRPr lang="en-US"/>
          </a:p>
        </p:txBody>
      </p:sp>
      <p:sp>
        <p:nvSpPr>
          <p:cNvPr id="5" name="Segnaposto piè di pagina 4"/>
          <p:cNvSpPr>
            <a:spLocks noGrp="1" noEditPoints="1"/>
          </p:cNvSpPr>
          <p:nvPr>
            <p:ph type="ftr" sz="quarter" idx="11"/>
          </p:nvPr>
        </p:nvSpPr>
        <p:spPr/>
        <p:txBody>
          <a:bodyPr/>
          <a:lstStyle/>
          <a:p>
            <a:endParaRPr lang="it-IT" altLang="en-US"/>
          </a:p>
        </p:txBody>
      </p:sp>
      <p:sp>
        <p:nvSpPr>
          <p:cNvPr id="6" name="Segnaposto numero diapositiva 5"/>
          <p:cNvSpPr>
            <a:spLocks noGrp="1" noEditPoints="1"/>
          </p:cNvSpPr>
          <p:nvPr>
            <p:ph type="sldNum" sz="quarter" idx="12"/>
          </p:nvPr>
        </p:nvSpPr>
        <p:spPr/>
        <p:txBody>
          <a:bodyPr/>
          <a:lstStyle/>
          <a:p>
            <a:fld id="{707E345D-6FE0-4977-A3DF-5875ED8E59A8}" type="slidenum">
              <a:rPr lang="en-US" smtClean="0"/>
              <a:t>‹N›</a:t>
            </a:fld>
            <a:endParaRPr 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lstStyle/>
          <a:p>
            <a:r>
              <a:rPr lang="it-IT" altLang="en-US"/>
              <a:t>Fai clic per modificare lo stile del titolo principale</a:t>
            </a:r>
          </a:p>
        </p:txBody>
      </p:sp>
      <p:sp>
        <p:nvSpPr>
          <p:cNvPr id="3" name="Segnaposto contenuto 2"/>
          <p:cNvSpPr>
            <a:spLocks noGrp="1" noEditPoints="1"/>
          </p:cNvSpPr>
          <p:nvPr>
            <p:ph idx="1"/>
          </p:nvPr>
        </p:nvSpPr>
        <p:spPr/>
        <p:txBody>
          <a:bodyPr/>
          <a:lstStyle/>
          <a:p>
            <a:pPr lvl="0"/>
            <a:r>
              <a:rPr lang="it-IT" altLang="en-US"/>
              <a:t>Fai clic per modificare gli stili del titolo principale</a:t>
            </a:r>
          </a:p>
          <a:p>
            <a:pPr lvl="1"/>
            <a:r>
              <a:rPr lang="it-IT" altLang="en-US"/>
              <a:t>Secondo livello</a:t>
            </a:r>
          </a:p>
          <a:p>
            <a:pPr lvl="2"/>
            <a:r>
              <a:rPr lang="it-IT" altLang="en-US"/>
              <a:t>Terzo livello</a:t>
            </a:r>
          </a:p>
          <a:p>
            <a:pPr lvl="3"/>
            <a:r>
              <a:rPr lang="it-IT" altLang="en-US"/>
              <a:t>Quarto livello</a:t>
            </a:r>
          </a:p>
          <a:p>
            <a:pPr lvl="4"/>
            <a:r>
              <a:rPr lang="it-IT" altLang="en-US"/>
              <a:t>Quinto livello</a:t>
            </a:r>
          </a:p>
        </p:txBody>
      </p:sp>
      <p:sp>
        <p:nvSpPr>
          <p:cNvPr id="4" name="Segnaposto data 3"/>
          <p:cNvSpPr>
            <a:spLocks noGrp="1" noEditPoints="1"/>
          </p:cNvSpPr>
          <p:nvPr>
            <p:ph type="dt" sz="half" idx="10"/>
          </p:nvPr>
        </p:nvSpPr>
        <p:spPr/>
        <p:txBody>
          <a:bodyPr/>
          <a:lstStyle/>
          <a:p>
            <a:fld id="{71FD7FF2-845F-41B9-944F-35B90659B7D6}" type="datetimeFigureOut">
              <a:rPr lang="en-US" smtClean="0"/>
              <a:t>11/3/2024</a:t>
            </a:fld>
            <a:endParaRPr lang="en-US"/>
          </a:p>
        </p:txBody>
      </p:sp>
      <p:sp>
        <p:nvSpPr>
          <p:cNvPr id="5" name="Segnaposto piè di pagina 4"/>
          <p:cNvSpPr>
            <a:spLocks noGrp="1" noEditPoints="1"/>
          </p:cNvSpPr>
          <p:nvPr>
            <p:ph type="ftr" sz="quarter" idx="11"/>
          </p:nvPr>
        </p:nvSpPr>
        <p:spPr/>
        <p:txBody>
          <a:bodyPr/>
          <a:lstStyle/>
          <a:p>
            <a:endParaRPr lang="it-IT" altLang="en-US"/>
          </a:p>
        </p:txBody>
      </p:sp>
      <p:sp>
        <p:nvSpPr>
          <p:cNvPr id="6" name="Segnaposto numero diapositiva 5"/>
          <p:cNvSpPr>
            <a:spLocks noGrp="1" noEditPoints="1"/>
          </p:cNvSpPr>
          <p:nvPr>
            <p:ph type="sldNum" sz="quarter" idx="12"/>
          </p:nvPr>
        </p:nvSpPr>
        <p:spPr/>
        <p:txBody>
          <a:bodyPr/>
          <a:lstStyle/>
          <a:p>
            <a:fld id="{707E345D-6FE0-4977-A3DF-5875ED8E59A8}" type="slidenum">
              <a:rPr lang="en-US" smtClean="0"/>
              <a:t>‹N›</a:t>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olo di sezione">
    <p:spTree>
      <p:nvGrpSpPr>
        <p:cNvPr id="1" name=""/>
        <p:cNvGrpSpPr/>
        <p:nvPr/>
      </p:nvGrpSpPr>
      <p:grpSpPr>
        <a:xfrm>
          <a:off x="0" y="0"/>
          <a:ext cx="0" cy="0"/>
          <a:chOff x="0" y="0"/>
          <a:chExt cx="0" cy="0"/>
        </a:xfrm>
      </p:grpSpPr>
      <p:sp>
        <p:nvSpPr>
          <p:cNvPr id="2" name="Titolo 1"/>
          <p:cNvSpPr>
            <a:spLocks noGrp="1" noEditPoints="1"/>
          </p:cNvSpPr>
          <p:nvPr>
            <p:ph type="title"/>
          </p:nvPr>
        </p:nvSpPr>
        <p:spPr>
          <a:xfrm>
            <a:off x="831850" y="1709738"/>
            <a:ext cx="10515600" cy="2852737"/>
          </a:xfrm>
        </p:spPr>
        <p:txBody>
          <a:bodyPr anchor="b"/>
          <a:lstStyle>
            <a:lvl1pPr>
              <a:defRPr sz="6000"/>
            </a:lvl1pPr>
          </a:lstStyle>
          <a:p>
            <a:r>
              <a:rPr lang="it-IT" altLang="en-US"/>
              <a:t>Fai clic per modificare lo stile del titolo principale</a:t>
            </a:r>
          </a:p>
        </p:txBody>
      </p:sp>
      <p:sp>
        <p:nvSpPr>
          <p:cNvPr id="3" name="Segnaposto testo 2"/>
          <p:cNvSpPr>
            <a:spLocks noGrp="1" noEditPoints="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ltLang="en-US"/>
              <a:t>Fai clic per modificare gli stili del titolo principale</a:t>
            </a:r>
          </a:p>
        </p:txBody>
      </p:sp>
      <p:sp>
        <p:nvSpPr>
          <p:cNvPr id="4" name="Segnaposto data 3"/>
          <p:cNvSpPr>
            <a:spLocks noGrp="1" noEditPoints="1"/>
          </p:cNvSpPr>
          <p:nvPr>
            <p:ph type="dt" sz="half" idx="10"/>
          </p:nvPr>
        </p:nvSpPr>
        <p:spPr/>
        <p:txBody>
          <a:bodyPr/>
          <a:lstStyle/>
          <a:p>
            <a:fld id="{71FD7FF2-845F-41B9-944F-35B90659B7D6}" type="datetimeFigureOut">
              <a:rPr lang="en-US" smtClean="0"/>
              <a:t>11/3/2024</a:t>
            </a:fld>
            <a:endParaRPr lang="en-US"/>
          </a:p>
        </p:txBody>
      </p:sp>
      <p:sp>
        <p:nvSpPr>
          <p:cNvPr id="5" name="Segnaposto piè di pagina 4"/>
          <p:cNvSpPr>
            <a:spLocks noGrp="1" noEditPoints="1"/>
          </p:cNvSpPr>
          <p:nvPr>
            <p:ph type="ftr" sz="quarter" idx="11"/>
          </p:nvPr>
        </p:nvSpPr>
        <p:spPr/>
        <p:txBody>
          <a:bodyPr/>
          <a:lstStyle/>
          <a:p>
            <a:endParaRPr lang="it-IT" altLang="en-US"/>
          </a:p>
        </p:txBody>
      </p:sp>
      <p:sp>
        <p:nvSpPr>
          <p:cNvPr id="6" name="Segnaposto numero diapositiva 5"/>
          <p:cNvSpPr>
            <a:spLocks noGrp="1" noEditPoints="1"/>
          </p:cNvSpPr>
          <p:nvPr>
            <p:ph type="sldNum" sz="quarter" idx="12"/>
          </p:nvPr>
        </p:nvSpPr>
        <p:spPr/>
        <p:txBody>
          <a:bodyPr/>
          <a:lstStyle/>
          <a:p>
            <a:fld id="{707E345D-6FE0-4977-A3DF-5875ED8E59A8}" type="slidenum">
              <a:rPr lang="en-US" smtClean="0"/>
              <a:t>‹N›</a:t>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lstStyle/>
          <a:p>
            <a:r>
              <a:rPr lang="it-IT" altLang="en-US"/>
              <a:t>Fai clic per modificare lo stile del titolo principale</a:t>
            </a:r>
          </a:p>
        </p:txBody>
      </p:sp>
      <p:sp>
        <p:nvSpPr>
          <p:cNvPr id="3" name="Segnaposto contenuto 2"/>
          <p:cNvSpPr>
            <a:spLocks noGrp="1" noEditPoints="1"/>
          </p:cNvSpPr>
          <p:nvPr>
            <p:ph sz="half" idx="1"/>
          </p:nvPr>
        </p:nvSpPr>
        <p:spPr>
          <a:xfrm>
            <a:off x="838200" y="1825625"/>
            <a:ext cx="5181600" cy="4351338"/>
          </a:xfrm>
        </p:spPr>
        <p:txBody>
          <a:bodyPr/>
          <a:lstStyle/>
          <a:p>
            <a:pPr lvl="0"/>
            <a:r>
              <a:rPr lang="it-IT" altLang="en-US"/>
              <a:t>Fai clic per modificare gli stili del titolo principale</a:t>
            </a:r>
          </a:p>
          <a:p>
            <a:pPr lvl="1"/>
            <a:r>
              <a:rPr lang="it-IT" altLang="en-US"/>
              <a:t>Secondo livello</a:t>
            </a:r>
          </a:p>
          <a:p>
            <a:pPr lvl="2"/>
            <a:r>
              <a:rPr lang="it-IT" altLang="en-US"/>
              <a:t>Terzo livello</a:t>
            </a:r>
          </a:p>
          <a:p>
            <a:pPr lvl="3"/>
            <a:r>
              <a:rPr lang="it-IT" altLang="en-US"/>
              <a:t>Quarto livello</a:t>
            </a:r>
          </a:p>
          <a:p>
            <a:pPr lvl="4"/>
            <a:r>
              <a:rPr lang="it-IT" altLang="en-US"/>
              <a:t>Quinto livello</a:t>
            </a:r>
          </a:p>
        </p:txBody>
      </p:sp>
      <p:sp>
        <p:nvSpPr>
          <p:cNvPr id="4" name="Segnaposto contenuto 3"/>
          <p:cNvSpPr>
            <a:spLocks noGrp="1" noEditPoints="1"/>
          </p:cNvSpPr>
          <p:nvPr>
            <p:ph sz="half" idx="2"/>
          </p:nvPr>
        </p:nvSpPr>
        <p:spPr>
          <a:xfrm>
            <a:off x="6172200" y="1825625"/>
            <a:ext cx="5181600" cy="4351338"/>
          </a:xfrm>
        </p:spPr>
        <p:txBody>
          <a:bodyPr/>
          <a:lstStyle/>
          <a:p>
            <a:pPr lvl="0"/>
            <a:r>
              <a:rPr lang="it-IT" altLang="en-US"/>
              <a:t>Fai clic per modificare gli stili del titolo principale</a:t>
            </a:r>
          </a:p>
          <a:p>
            <a:pPr lvl="1"/>
            <a:r>
              <a:rPr lang="it-IT" altLang="en-US"/>
              <a:t>Secondo livello</a:t>
            </a:r>
          </a:p>
          <a:p>
            <a:pPr lvl="2"/>
            <a:r>
              <a:rPr lang="it-IT" altLang="en-US"/>
              <a:t>Terzo livello</a:t>
            </a:r>
          </a:p>
          <a:p>
            <a:pPr lvl="3"/>
            <a:r>
              <a:rPr lang="it-IT" altLang="en-US"/>
              <a:t>Quarto livello</a:t>
            </a:r>
          </a:p>
          <a:p>
            <a:pPr lvl="4"/>
            <a:r>
              <a:rPr lang="it-IT" altLang="en-US"/>
              <a:t>Quinto livello</a:t>
            </a:r>
          </a:p>
        </p:txBody>
      </p:sp>
      <p:sp>
        <p:nvSpPr>
          <p:cNvPr id="5" name="Segnaposto data 4"/>
          <p:cNvSpPr>
            <a:spLocks noGrp="1" noEditPoints="1"/>
          </p:cNvSpPr>
          <p:nvPr>
            <p:ph type="dt" sz="half" idx="10"/>
          </p:nvPr>
        </p:nvSpPr>
        <p:spPr/>
        <p:txBody>
          <a:bodyPr/>
          <a:lstStyle/>
          <a:p>
            <a:fld id="{71FD7FF2-845F-41B9-944F-35B90659B7D6}" type="datetimeFigureOut">
              <a:rPr lang="en-US" smtClean="0"/>
              <a:t>11/3/2024</a:t>
            </a:fld>
            <a:endParaRPr lang="en-US"/>
          </a:p>
        </p:txBody>
      </p:sp>
      <p:sp>
        <p:nvSpPr>
          <p:cNvPr id="6" name="Segnaposto piè di pagina 5"/>
          <p:cNvSpPr>
            <a:spLocks noGrp="1" noEditPoints="1"/>
          </p:cNvSpPr>
          <p:nvPr>
            <p:ph type="ftr" sz="quarter" idx="11"/>
          </p:nvPr>
        </p:nvSpPr>
        <p:spPr/>
        <p:txBody>
          <a:bodyPr/>
          <a:lstStyle/>
          <a:p>
            <a:endParaRPr lang="it-IT" altLang="en-US"/>
          </a:p>
        </p:txBody>
      </p:sp>
      <p:sp>
        <p:nvSpPr>
          <p:cNvPr id="7" name="Segnaposto numero diapositiva 6"/>
          <p:cNvSpPr>
            <a:spLocks noGrp="1" noEditPoints="1"/>
          </p:cNvSpPr>
          <p:nvPr>
            <p:ph type="sldNum" sz="quarter" idx="12"/>
          </p:nvPr>
        </p:nvSpPr>
        <p:spPr/>
        <p:txBody>
          <a:bodyPr/>
          <a:lstStyle/>
          <a:p>
            <a:fld id="{707E345D-6FE0-4977-A3DF-5875ED8E59A8}" type="slidenum">
              <a:rPr lang="en-US" smtClean="0"/>
              <a:t>‹N›</a:t>
            </a:fld>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noEditPoints="1"/>
          </p:cNvSpPr>
          <p:nvPr>
            <p:ph type="title"/>
          </p:nvPr>
        </p:nvSpPr>
        <p:spPr>
          <a:xfrm>
            <a:off x="839788" y="365125"/>
            <a:ext cx="10515600" cy="1325563"/>
          </a:xfrm>
        </p:spPr>
        <p:txBody>
          <a:bodyPr/>
          <a:lstStyle/>
          <a:p>
            <a:r>
              <a:rPr lang="it-IT" altLang="en-US"/>
              <a:t>Fai clic per modificare lo stile del titolo principale</a:t>
            </a:r>
          </a:p>
        </p:txBody>
      </p:sp>
      <p:sp>
        <p:nvSpPr>
          <p:cNvPr id="3" name="Segnaposto testo 2"/>
          <p:cNvSpPr>
            <a:spLocks noGrp="1" noEditPoints="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ltLang="en-US"/>
              <a:t>Fai clic per modificare gli stili del titolo principale</a:t>
            </a:r>
          </a:p>
        </p:txBody>
      </p:sp>
      <p:sp>
        <p:nvSpPr>
          <p:cNvPr id="4" name="Segnaposto contenuto 3"/>
          <p:cNvSpPr>
            <a:spLocks noGrp="1" noEditPoints="1"/>
          </p:cNvSpPr>
          <p:nvPr>
            <p:ph sz="half" idx="2"/>
          </p:nvPr>
        </p:nvSpPr>
        <p:spPr>
          <a:xfrm>
            <a:off x="839788" y="2505075"/>
            <a:ext cx="5157787" cy="3684588"/>
          </a:xfrm>
        </p:spPr>
        <p:txBody>
          <a:bodyPr/>
          <a:lstStyle/>
          <a:p>
            <a:pPr lvl="0"/>
            <a:r>
              <a:rPr lang="it-IT" altLang="en-US"/>
              <a:t>Fai clic per modificare gli stili del titolo principale</a:t>
            </a:r>
          </a:p>
          <a:p>
            <a:pPr lvl="1"/>
            <a:r>
              <a:rPr lang="it-IT" altLang="en-US"/>
              <a:t>Secondo livello</a:t>
            </a:r>
          </a:p>
          <a:p>
            <a:pPr lvl="2"/>
            <a:r>
              <a:rPr lang="it-IT" altLang="en-US"/>
              <a:t>Terzo livello</a:t>
            </a:r>
          </a:p>
          <a:p>
            <a:pPr lvl="3"/>
            <a:r>
              <a:rPr lang="it-IT" altLang="en-US"/>
              <a:t>Quarto livello</a:t>
            </a:r>
          </a:p>
          <a:p>
            <a:pPr lvl="4"/>
            <a:r>
              <a:rPr lang="it-IT" altLang="en-US"/>
              <a:t>Quinto livello</a:t>
            </a:r>
          </a:p>
        </p:txBody>
      </p:sp>
      <p:sp>
        <p:nvSpPr>
          <p:cNvPr id="5" name="Segnaposto testo 4"/>
          <p:cNvSpPr>
            <a:spLocks noGrp="1" noEditPoints="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ltLang="en-US"/>
              <a:t>Fai clic per modificare gli stili del titolo principale</a:t>
            </a:r>
          </a:p>
        </p:txBody>
      </p:sp>
      <p:sp>
        <p:nvSpPr>
          <p:cNvPr id="6" name="Segnaposto contenuto 5"/>
          <p:cNvSpPr>
            <a:spLocks noGrp="1" noEditPoints="1"/>
          </p:cNvSpPr>
          <p:nvPr>
            <p:ph sz="quarter" idx="4"/>
          </p:nvPr>
        </p:nvSpPr>
        <p:spPr>
          <a:xfrm>
            <a:off x="6172200" y="2505075"/>
            <a:ext cx="5183188" cy="3684588"/>
          </a:xfrm>
        </p:spPr>
        <p:txBody>
          <a:bodyPr/>
          <a:lstStyle/>
          <a:p>
            <a:pPr lvl="0"/>
            <a:r>
              <a:rPr lang="it-IT" altLang="en-US"/>
              <a:t>Fai clic per modificare gli stili del titolo principale</a:t>
            </a:r>
          </a:p>
          <a:p>
            <a:pPr lvl="1"/>
            <a:r>
              <a:rPr lang="it-IT" altLang="en-US"/>
              <a:t>Secondo livello</a:t>
            </a:r>
          </a:p>
          <a:p>
            <a:pPr lvl="2"/>
            <a:r>
              <a:rPr lang="it-IT" altLang="en-US"/>
              <a:t>Terzo livello</a:t>
            </a:r>
          </a:p>
          <a:p>
            <a:pPr lvl="3"/>
            <a:r>
              <a:rPr lang="it-IT" altLang="en-US"/>
              <a:t>Quarto livello</a:t>
            </a:r>
          </a:p>
          <a:p>
            <a:pPr lvl="4"/>
            <a:r>
              <a:rPr lang="it-IT" altLang="en-US"/>
              <a:t>Quinto livello</a:t>
            </a:r>
          </a:p>
        </p:txBody>
      </p:sp>
      <p:sp>
        <p:nvSpPr>
          <p:cNvPr id="7" name="Segnaposto data 6"/>
          <p:cNvSpPr>
            <a:spLocks noGrp="1" noEditPoints="1"/>
          </p:cNvSpPr>
          <p:nvPr>
            <p:ph type="dt" sz="half" idx="10"/>
          </p:nvPr>
        </p:nvSpPr>
        <p:spPr/>
        <p:txBody>
          <a:bodyPr/>
          <a:lstStyle/>
          <a:p>
            <a:fld id="{71FD7FF2-845F-41B9-944F-35B90659B7D6}" type="datetimeFigureOut">
              <a:rPr lang="en-US" smtClean="0"/>
              <a:t>11/3/2024</a:t>
            </a:fld>
            <a:endParaRPr lang="en-US"/>
          </a:p>
        </p:txBody>
      </p:sp>
      <p:sp>
        <p:nvSpPr>
          <p:cNvPr id="8" name="Segnaposto piè di pagina 7"/>
          <p:cNvSpPr>
            <a:spLocks noGrp="1" noEditPoints="1"/>
          </p:cNvSpPr>
          <p:nvPr>
            <p:ph type="ftr" sz="quarter" idx="11"/>
          </p:nvPr>
        </p:nvSpPr>
        <p:spPr/>
        <p:txBody>
          <a:bodyPr/>
          <a:lstStyle/>
          <a:p>
            <a:endParaRPr lang="it-IT" altLang="en-US"/>
          </a:p>
        </p:txBody>
      </p:sp>
      <p:sp>
        <p:nvSpPr>
          <p:cNvPr id="9" name="Segnaposto numero diapositiva 8"/>
          <p:cNvSpPr>
            <a:spLocks noGrp="1" noEditPoints="1"/>
          </p:cNvSpPr>
          <p:nvPr>
            <p:ph type="sldNum" sz="quarter" idx="12"/>
          </p:nvPr>
        </p:nvSpPr>
        <p:spPr/>
        <p:txBody>
          <a:bodyPr/>
          <a:lstStyle/>
          <a:p>
            <a:fld id="{707E345D-6FE0-4977-A3DF-5875ED8E59A8}" type="slidenum">
              <a:rPr lang="en-US" smtClean="0"/>
              <a:t>‹N›</a:t>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lstStyle/>
          <a:p>
            <a:r>
              <a:rPr lang="it-IT" altLang="en-US"/>
              <a:t>Fai clic per modificare lo stile del titolo principale</a:t>
            </a:r>
          </a:p>
        </p:txBody>
      </p:sp>
      <p:sp>
        <p:nvSpPr>
          <p:cNvPr id="3" name="Segnaposto data 2"/>
          <p:cNvSpPr>
            <a:spLocks noGrp="1" noEditPoints="1"/>
          </p:cNvSpPr>
          <p:nvPr>
            <p:ph type="dt" sz="half" idx="10"/>
          </p:nvPr>
        </p:nvSpPr>
        <p:spPr/>
        <p:txBody>
          <a:bodyPr/>
          <a:lstStyle/>
          <a:p>
            <a:fld id="{71FD7FF2-845F-41B9-944F-35B90659B7D6}" type="datetimeFigureOut">
              <a:rPr lang="en-US" smtClean="0"/>
              <a:t>11/3/2024</a:t>
            </a:fld>
            <a:endParaRPr lang="en-US"/>
          </a:p>
        </p:txBody>
      </p:sp>
      <p:sp>
        <p:nvSpPr>
          <p:cNvPr id="4" name="Segnaposto piè di pagina 3"/>
          <p:cNvSpPr>
            <a:spLocks noGrp="1" noEditPoints="1"/>
          </p:cNvSpPr>
          <p:nvPr>
            <p:ph type="ftr" sz="quarter" idx="11"/>
          </p:nvPr>
        </p:nvSpPr>
        <p:spPr/>
        <p:txBody>
          <a:bodyPr/>
          <a:lstStyle/>
          <a:p>
            <a:endParaRPr lang="it-IT" altLang="en-US"/>
          </a:p>
        </p:txBody>
      </p:sp>
      <p:sp>
        <p:nvSpPr>
          <p:cNvPr id="5" name="Segnaposto numero diapositiva 4"/>
          <p:cNvSpPr>
            <a:spLocks noGrp="1" noEditPoints="1"/>
          </p:cNvSpPr>
          <p:nvPr>
            <p:ph type="sldNum" sz="quarter" idx="12"/>
          </p:nvPr>
        </p:nvSpPr>
        <p:spPr/>
        <p:txBody>
          <a:bodyPr/>
          <a:lstStyle/>
          <a:p>
            <a:fld id="{707E345D-6FE0-4977-A3DF-5875ED8E59A8}" type="slidenum">
              <a:rPr lang="en-US" smtClean="0"/>
              <a:t>‹N›</a:t>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noEditPoints="1"/>
          </p:cNvSpPr>
          <p:nvPr>
            <p:ph type="dt" sz="half" idx="10"/>
          </p:nvPr>
        </p:nvSpPr>
        <p:spPr/>
        <p:txBody>
          <a:bodyPr/>
          <a:lstStyle/>
          <a:p>
            <a:fld id="{71FD7FF2-845F-41B9-944F-35B90659B7D6}" type="datetimeFigureOut">
              <a:rPr lang="en-US" smtClean="0"/>
              <a:t>11/3/2024</a:t>
            </a:fld>
            <a:endParaRPr lang="en-US"/>
          </a:p>
        </p:txBody>
      </p:sp>
      <p:sp>
        <p:nvSpPr>
          <p:cNvPr id="3" name="Segnaposto piè di pagina 2"/>
          <p:cNvSpPr>
            <a:spLocks noGrp="1" noEditPoints="1"/>
          </p:cNvSpPr>
          <p:nvPr>
            <p:ph type="ftr" sz="quarter" idx="11"/>
          </p:nvPr>
        </p:nvSpPr>
        <p:spPr/>
        <p:txBody>
          <a:bodyPr/>
          <a:lstStyle/>
          <a:p>
            <a:endParaRPr lang="it-IT" altLang="en-US"/>
          </a:p>
        </p:txBody>
      </p:sp>
      <p:sp>
        <p:nvSpPr>
          <p:cNvPr id="4" name="Segnaposto numero diapositiva 3"/>
          <p:cNvSpPr>
            <a:spLocks noGrp="1" noEditPoints="1"/>
          </p:cNvSpPr>
          <p:nvPr>
            <p:ph type="sldNum" sz="quarter" idx="12"/>
          </p:nvPr>
        </p:nvSpPr>
        <p:spPr/>
        <p:txBody>
          <a:bodyPr/>
          <a:lstStyle/>
          <a:p>
            <a:fld id="{707E345D-6FE0-4977-A3DF-5875ED8E59A8}" type="slidenum">
              <a:rPr lang="en-US" smtClean="0"/>
              <a:t>‹N›</a:t>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noEditPoints="1"/>
          </p:cNvSpPr>
          <p:nvPr>
            <p:ph type="title"/>
          </p:nvPr>
        </p:nvSpPr>
        <p:spPr>
          <a:xfrm>
            <a:off x="839788" y="457200"/>
            <a:ext cx="3932237" cy="1600200"/>
          </a:xfrm>
        </p:spPr>
        <p:txBody>
          <a:bodyPr anchor="b"/>
          <a:lstStyle>
            <a:lvl1pPr>
              <a:defRPr sz="3200"/>
            </a:lvl1pPr>
          </a:lstStyle>
          <a:p>
            <a:r>
              <a:rPr lang="it-IT" altLang="en-US"/>
              <a:t>Fai clic per modificare lo stile del titolo principale</a:t>
            </a:r>
          </a:p>
        </p:txBody>
      </p:sp>
      <p:sp>
        <p:nvSpPr>
          <p:cNvPr id="3" name="Segnaposto contenuto 2"/>
          <p:cNvSpPr>
            <a:spLocks noGrp="1" noEditPoints="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ltLang="en-US"/>
              <a:t>Fai clic per modificare gli stili del titolo principale</a:t>
            </a:r>
          </a:p>
          <a:p>
            <a:pPr lvl="1"/>
            <a:r>
              <a:rPr lang="it-IT" altLang="en-US"/>
              <a:t>Secondo livello</a:t>
            </a:r>
          </a:p>
          <a:p>
            <a:pPr lvl="2"/>
            <a:r>
              <a:rPr lang="it-IT" altLang="en-US"/>
              <a:t>Terzo livello</a:t>
            </a:r>
          </a:p>
          <a:p>
            <a:pPr lvl="3"/>
            <a:r>
              <a:rPr lang="it-IT" altLang="en-US"/>
              <a:t>Quarto livello</a:t>
            </a:r>
          </a:p>
          <a:p>
            <a:pPr lvl="4"/>
            <a:r>
              <a:rPr lang="it-IT" altLang="en-US"/>
              <a:t>Quinto livello</a:t>
            </a:r>
          </a:p>
        </p:txBody>
      </p:sp>
      <p:sp>
        <p:nvSpPr>
          <p:cNvPr id="4" name="Segnaposto testo 3"/>
          <p:cNvSpPr>
            <a:spLocks noGrp="1" noEditPoints="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ltLang="en-US"/>
              <a:t>Fai clic per modificare gli stili del titolo principale</a:t>
            </a:r>
          </a:p>
        </p:txBody>
      </p:sp>
      <p:sp>
        <p:nvSpPr>
          <p:cNvPr id="5" name="Segnaposto data 4"/>
          <p:cNvSpPr>
            <a:spLocks noGrp="1" noEditPoints="1"/>
          </p:cNvSpPr>
          <p:nvPr>
            <p:ph type="dt" sz="half" idx="10"/>
          </p:nvPr>
        </p:nvSpPr>
        <p:spPr/>
        <p:txBody>
          <a:bodyPr/>
          <a:lstStyle/>
          <a:p>
            <a:fld id="{71FD7FF2-845F-41B9-944F-35B90659B7D6}" type="datetimeFigureOut">
              <a:rPr lang="en-US" smtClean="0"/>
              <a:t>11/3/2024</a:t>
            </a:fld>
            <a:endParaRPr lang="en-US"/>
          </a:p>
        </p:txBody>
      </p:sp>
      <p:sp>
        <p:nvSpPr>
          <p:cNvPr id="6" name="Segnaposto piè di pagina 5"/>
          <p:cNvSpPr>
            <a:spLocks noGrp="1" noEditPoints="1"/>
          </p:cNvSpPr>
          <p:nvPr>
            <p:ph type="ftr" sz="quarter" idx="11"/>
          </p:nvPr>
        </p:nvSpPr>
        <p:spPr/>
        <p:txBody>
          <a:bodyPr/>
          <a:lstStyle/>
          <a:p>
            <a:endParaRPr lang="it-IT" altLang="en-US"/>
          </a:p>
        </p:txBody>
      </p:sp>
      <p:sp>
        <p:nvSpPr>
          <p:cNvPr id="7" name="Segnaposto numero diapositiva 6"/>
          <p:cNvSpPr>
            <a:spLocks noGrp="1" noEditPoints="1"/>
          </p:cNvSpPr>
          <p:nvPr>
            <p:ph type="sldNum" sz="quarter" idx="12"/>
          </p:nvPr>
        </p:nvSpPr>
        <p:spPr/>
        <p:txBody>
          <a:bodyPr/>
          <a:lstStyle/>
          <a:p>
            <a:fld id="{707E345D-6FE0-4977-A3DF-5875ED8E59A8}" type="slidenum">
              <a:rPr lang="en-US" smtClean="0"/>
              <a:t>‹N›</a:t>
            </a:fld>
            <a:endParaRPr 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noEditPoints="1"/>
          </p:cNvSpPr>
          <p:nvPr>
            <p:ph type="title"/>
          </p:nvPr>
        </p:nvSpPr>
        <p:spPr>
          <a:xfrm>
            <a:off x="839788" y="457200"/>
            <a:ext cx="3932237" cy="1600200"/>
          </a:xfrm>
        </p:spPr>
        <p:txBody>
          <a:bodyPr anchor="b"/>
          <a:lstStyle>
            <a:lvl1pPr>
              <a:defRPr sz="3200"/>
            </a:lvl1pPr>
          </a:lstStyle>
          <a:p>
            <a:r>
              <a:rPr lang="it-IT" altLang="en-US"/>
              <a:t>Fai clic per modificare lo stile del titolo principale</a:t>
            </a:r>
          </a:p>
        </p:txBody>
      </p:sp>
      <p:sp>
        <p:nvSpPr>
          <p:cNvPr id="3" name="Segnaposto immagine 2"/>
          <p:cNvSpPr>
            <a:spLocks noGrp="1" noEditPoints="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it-IT" altLang="en-US"/>
              <a:t>Clicca sull’icona per aggiungere la foto</a:t>
            </a:r>
          </a:p>
        </p:txBody>
      </p:sp>
      <p:sp>
        <p:nvSpPr>
          <p:cNvPr id="4" name="Segnaposto testo 3"/>
          <p:cNvSpPr>
            <a:spLocks noGrp="1" noEditPoints="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ltLang="en-US"/>
              <a:t>Fai clic per modificare gli stili del titolo principale</a:t>
            </a:r>
          </a:p>
        </p:txBody>
      </p:sp>
      <p:sp>
        <p:nvSpPr>
          <p:cNvPr id="5" name="Segnaposto data 4"/>
          <p:cNvSpPr>
            <a:spLocks noGrp="1" noEditPoints="1"/>
          </p:cNvSpPr>
          <p:nvPr>
            <p:ph type="dt" sz="half" idx="10"/>
          </p:nvPr>
        </p:nvSpPr>
        <p:spPr/>
        <p:txBody>
          <a:bodyPr/>
          <a:lstStyle/>
          <a:p>
            <a:fld id="{71FD7FF2-845F-41B9-944F-35B90659B7D6}" type="datetimeFigureOut">
              <a:rPr lang="en-US" smtClean="0"/>
              <a:t>11/3/2024</a:t>
            </a:fld>
            <a:endParaRPr lang="en-US"/>
          </a:p>
        </p:txBody>
      </p:sp>
      <p:sp>
        <p:nvSpPr>
          <p:cNvPr id="6" name="Segnaposto piè di pagina 5"/>
          <p:cNvSpPr>
            <a:spLocks noGrp="1" noEditPoints="1"/>
          </p:cNvSpPr>
          <p:nvPr>
            <p:ph type="ftr" sz="quarter" idx="11"/>
          </p:nvPr>
        </p:nvSpPr>
        <p:spPr/>
        <p:txBody>
          <a:bodyPr/>
          <a:lstStyle/>
          <a:p>
            <a:endParaRPr lang="it-IT" altLang="en-US"/>
          </a:p>
        </p:txBody>
      </p:sp>
      <p:sp>
        <p:nvSpPr>
          <p:cNvPr id="7" name="Segnaposto numero diapositiva 6"/>
          <p:cNvSpPr>
            <a:spLocks noGrp="1" noEditPoints="1"/>
          </p:cNvSpPr>
          <p:nvPr>
            <p:ph type="sldNum" sz="quarter" idx="12"/>
          </p:nvPr>
        </p:nvSpPr>
        <p:spPr/>
        <p:txBody>
          <a:bodyPr/>
          <a:lstStyle/>
          <a:p>
            <a:fld id="{707E345D-6FE0-4977-A3DF-5875ED8E59A8}" type="slidenum">
              <a:rPr lang="en-US" smtClean="0"/>
              <a:t>‹N›</a:t>
            </a:fld>
            <a:endParaRPr 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lstStyle/>
          <a:p>
            <a:r>
              <a:rPr lang="it-IT" altLang="en-US"/>
              <a:t>Fai clic per modificare lo stile del titolo principale</a:t>
            </a:r>
          </a:p>
        </p:txBody>
      </p:sp>
      <p:sp>
        <p:nvSpPr>
          <p:cNvPr id="3" name="Segnaposto testo verticale 2"/>
          <p:cNvSpPr>
            <a:spLocks noGrp="1" noEditPoints="1"/>
          </p:cNvSpPr>
          <p:nvPr>
            <p:ph type="body" orient="vert" idx="1"/>
          </p:nvPr>
        </p:nvSpPr>
        <p:spPr/>
        <p:txBody>
          <a:bodyPr vert="eaVert"/>
          <a:lstStyle/>
          <a:p>
            <a:pPr lvl="0"/>
            <a:r>
              <a:rPr lang="it-IT" altLang="en-US"/>
              <a:t>Fai clic per modificare gli stili del titolo principale</a:t>
            </a:r>
          </a:p>
          <a:p>
            <a:pPr lvl="1"/>
            <a:r>
              <a:rPr lang="it-IT" altLang="en-US"/>
              <a:t>Secondo livello</a:t>
            </a:r>
          </a:p>
          <a:p>
            <a:pPr lvl="2"/>
            <a:r>
              <a:rPr lang="it-IT" altLang="en-US"/>
              <a:t>Terzo livello</a:t>
            </a:r>
          </a:p>
          <a:p>
            <a:pPr lvl="3"/>
            <a:r>
              <a:rPr lang="it-IT" altLang="en-US"/>
              <a:t>Quarto livello</a:t>
            </a:r>
          </a:p>
          <a:p>
            <a:pPr lvl="4"/>
            <a:r>
              <a:rPr lang="it-IT" altLang="en-US"/>
              <a:t>Quinto livello</a:t>
            </a:r>
          </a:p>
        </p:txBody>
      </p:sp>
      <p:sp>
        <p:nvSpPr>
          <p:cNvPr id="4" name="Segnaposto data 3"/>
          <p:cNvSpPr>
            <a:spLocks noGrp="1" noEditPoints="1"/>
          </p:cNvSpPr>
          <p:nvPr>
            <p:ph type="dt" sz="half" idx="10"/>
          </p:nvPr>
        </p:nvSpPr>
        <p:spPr/>
        <p:txBody>
          <a:bodyPr/>
          <a:lstStyle/>
          <a:p>
            <a:fld id="{71FD7FF2-845F-41B9-944F-35B90659B7D6}" type="datetimeFigureOut">
              <a:rPr lang="en-US" smtClean="0"/>
              <a:t>11/3/2024</a:t>
            </a:fld>
            <a:endParaRPr lang="en-US"/>
          </a:p>
        </p:txBody>
      </p:sp>
      <p:sp>
        <p:nvSpPr>
          <p:cNvPr id="5" name="Segnaposto piè di pagina 4"/>
          <p:cNvSpPr>
            <a:spLocks noGrp="1" noEditPoints="1"/>
          </p:cNvSpPr>
          <p:nvPr>
            <p:ph type="ftr" sz="quarter" idx="11"/>
          </p:nvPr>
        </p:nvSpPr>
        <p:spPr/>
        <p:txBody>
          <a:bodyPr/>
          <a:lstStyle/>
          <a:p>
            <a:endParaRPr lang="it-IT" altLang="en-US"/>
          </a:p>
        </p:txBody>
      </p:sp>
      <p:sp>
        <p:nvSpPr>
          <p:cNvPr id="6" name="Segnaposto numero diapositiva 5"/>
          <p:cNvSpPr>
            <a:spLocks noGrp="1" noEditPoints="1"/>
          </p:cNvSpPr>
          <p:nvPr>
            <p:ph type="sldNum" sz="quarter" idx="12"/>
          </p:nvPr>
        </p:nvSpPr>
        <p:spPr/>
        <p:txBody>
          <a:bodyPr/>
          <a:lstStyle/>
          <a:p>
            <a:fld id="{707E345D-6FE0-4977-A3DF-5875ED8E59A8}" type="slidenum">
              <a:rPr lang="en-US" smtClean="0"/>
              <a:t>‹N›</a:t>
            </a:fld>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1"/>
          <p:cNvSpPr>
            <a:spLocks noGrp="1" noEditPoints="1"/>
          </p:cNvSpPr>
          <p:nvPr>
            <p:ph type="title" orient="vert"/>
          </p:nvPr>
        </p:nvSpPr>
        <p:spPr>
          <a:xfrm>
            <a:off x="8724900" y="365125"/>
            <a:ext cx="2628900" cy="5811838"/>
          </a:xfrm>
        </p:spPr>
        <p:txBody>
          <a:bodyPr vert="eaVert"/>
          <a:lstStyle/>
          <a:p>
            <a:r>
              <a:rPr lang="it-IT" altLang="en-US"/>
              <a:t>Fai clic per modificare lo stile del titolo principale</a:t>
            </a:r>
          </a:p>
        </p:txBody>
      </p:sp>
      <p:sp>
        <p:nvSpPr>
          <p:cNvPr id="3" name="Segnaposto testo verticale 2"/>
          <p:cNvSpPr>
            <a:spLocks noGrp="1" noEditPoints="1"/>
          </p:cNvSpPr>
          <p:nvPr>
            <p:ph type="body" orient="vert" idx="1"/>
          </p:nvPr>
        </p:nvSpPr>
        <p:spPr>
          <a:xfrm>
            <a:off x="838200" y="365125"/>
            <a:ext cx="7734300" cy="5811838"/>
          </a:xfrm>
        </p:spPr>
        <p:txBody>
          <a:bodyPr vert="eaVert"/>
          <a:lstStyle/>
          <a:p>
            <a:pPr lvl="0"/>
            <a:r>
              <a:rPr lang="it-IT" altLang="en-US"/>
              <a:t>Fai clic per modificare gli stili del titolo principale</a:t>
            </a:r>
          </a:p>
          <a:p>
            <a:pPr lvl="1"/>
            <a:r>
              <a:rPr lang="it-IT" altLang="en-US"/>
              <a:t>Secondo livello</a:t>
            </a:r>
          </a:p>
          <a:p>
            <a:pPr lvl="2"/>
            <a:r>
              <a:rPr lang="it-IT" altLang="en-US"/>
              <a:t>Terzo livello</a:t>
            </a:r>
          </a:p>
          <a:p>
            <a:pPr lvl="3"/>
            <a:r>
              <a:rPr lang="it-IT" altLang="en-US"/>
              <a:t>Quarto livello</a:t>
            </a:r>
          </a:p>
          <a:p>
            <a:pPr lvl="4"/>
            <a:r>
              <a:rPr lang="it-IT" altLang="en-US"/>
              <a:t>Quinto livello</a:t>
            </a:r>
          </a:p>
        </p:txBody>
      </p:sp>
      <p:sp>
        <p:nvSpPr>
          <p:cNvPr id="4" name="Segnaposto data 3"/>
          <p:cNvSpPr>
            <a:spLocks noGrp="1" noEditPoints="1"/>
          </p:cNvSpPr>
          <p:nvPr>
            <p:ph type="dt" sz="half" idx="10"/>
          </p:nvPr>
        </p:nvSpPr>
        <p:spPr/>
        <p:txBody>
          <a:bodyPr/>
          <a:lstStyle/>
          <a:p>
            <a:fld id="{71FD7FF2-845F-41B9-944F-35B90659B7D6}" type="datetimeFigureOut">
              <a:rPr lang="en-US" smtClean="0"/>
              <a:t>11/3/2024</a:t>
            </a:fld>
            <a:endParaRPr lang="en-US"/>
          </a:p>
        </p:txBody>
      </p:sp>
      <p:sp>
        <p:nvSpPr>
          <p:cNvPr id="5" name="Segnaposto piè di pagina 4"/>
          <p:cNvSpPr>
            <a:spLocks noGrp="1" noEditPoints="1"/>
          </p:cNvSpPr>
          <p:nvPr>
            <p:ph type="ftr" sz="quarter" idx="11"/>
          </p:nvPr>
        </p:nvSpPr>
        <p:spPr/>
        <p:txBody>
          <a:bodyPr/>
          <a:lstStyle/>
          <a:p>
            <a:endParaRPr lang="it-IT" altLang="en-US"/>
          </a:p>
        </p:txBody>
      </p:sp>
      <p:sp>
        <p:nvSpPr>
          <p:cNvPr id="6" name="Segnaposto numero diapositiva 5"/>
          <p:cNvSpPr>
            <a:spLocks noGrp="1" noEditPoints="1"/>
          </p:cNvSpPr>
          <p:nvPr>
            <p:ph type="sldNum" sz="quarter" idx="12"/>
          </p:nvPr>
        </p:nvSpPr>
        <p:spPr/>
        <p:txBody>
          <a:bodyPr/>
          <a:lstStyle/>
          <a:p>
            <a:fld id="{707E345D-6FE0-4977-A3DF-5875ED8E59A8}" type="slidenum">
              <a:rPr lang="en-US" smtClean="0"/>
              <a:t>‹N›</a:t>
            </a:fld>
            <a:endParaRPr 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noEditPoints="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ltLang="en-US"/>
              <a:t>Fai clic per modificare lo stile del titolo principale</a:t>
            </a:r>
          </a:p>
        </p:txBody>
      </p:sp>
      <p:sp>
        <p:nvSpPr>
          <p:cNvPr id="3" name="Segnaposto testo 2"/>
          <p:cNvSpPr>
            <a:spLocks noGrp="1" noEditPoints="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ltLang="en-US"/>
              <a:t>Fai clic per modificare gli stili del titolo principale</a:t>
            </a:r>
          </a:p>
          <a:p>
            <a:pPr lvl="1"/>
            <a:r>
              <a:rPr lang="it-IT" altLang="en-US"/>
              <a:t>Secondo livello</a:t>
            </a:r>
          </a:p>
          <a:p>
            <a:pPr lvl="2"/>
            <a:r>
              <a:rPr lang="it-IT" altLang="en-US"/>
              <a:t>Terzo livello</a:t>
            </a:r>
          </a:p>
          <a:p>
            <a:pPr lvl="3"/>
            <a:r>
              <a:rPr lang="it-IT" altLang="en-US"/>
              <a:t>Quarto livello</a:t>
            </a:r>
          </a:p>
          <a:p>
            <a:pPr lvl="4"/>
            <a:r>
              <a:rPr lang="it-IT" altLang="en-US"/>
              <a:t>Quinto livello</a:t>
            </a:r>
          </a:p>
        </p:txBody>
      </p:sp>
      <p:sp>
        <p:nvSpPr>
          <p:cNvPr id="4" name="Segnaposto data 3"/>
          <p:cNvSpPr>
            <a:spLocks noGrp="1" noEditPoints="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FD7FF2-845F-41B9-944F-35B90659B7D6}" type="datetimeFigureOut">
              <a:rPr lang="en-US" smtClean="0"/>
              <a:t>11/3/2024</a:t>
            </a:fld>
            <a:endParaRPr lang="en-US"/>
          </a:p>
        </p:txBody>
      </p:sp>
      <p:sp>
        <p:nvSpPr>
          <p:cNvPr id="5" name="Segnaposto piè di pagina 4"/>
          <p:cNvSpPr>
            <a:spLocks noGrp="1" noEditPoints="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ltLang="en-US"/>
          </a:p>
        </p:txBody>
      </p:sp>
      <p:sp>
        <p:nvSpPr>
          <p:cNvPr id="6" name="Segnaposto numero diapositiva 5"/>
          <p:cNvSpPr>
            <a:spLocks noGrp="1" noEditPoints="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7E345D-6FE0-4977-A3DF-5875ED8E59A8}" type="slidenum">
              <a:rPr lang="en-US" smtClean="0"/>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1.jpeg"/><Relationship Id="rId3" Type="http://schemas.openxmlformats.org/officeDocument/2006/relationships/image" Target="../media/image1.jpeg"/><Relationship Id="rId7" Type="http://schemas.openxmlformats.org/officeDocument/2006/relationships/image" Target="../media/image5.jpeg"/><Relationship Id="rId12"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11" Type="http://schemas.openxmlformats.org/officeDocument/2006/relationships/image" Target="../media/image9.jpeg"/><Relationship Id="rId5" Type="http://schemas.openxmlformats.org/officeDocument/2006/relationships/image" Target="../media/image3.gif"/><Relationship Id="rId15" Type="http://schemas.openxmlformats.org/officeDocument/2006/relationships/image" Target="../media/image13.jpeg"/><Relationship Id="rId10" Type="http://schemas.openxmlformats.org/officeDocument/2006/relationships/image" Target="../media/image8.jpeg"/><Relationship Id="rId4" Type="http://schemas.openxmlformats.org/officeDocument/2006/relationships/image" Target="../media/image2.png"/><Relationship Id="rId9" Type="http://schemas.openxmlformats.org/officeDocument/2006/relationships/image" Target="../media/image7.jpeg"/><Relationship Id="rId14" Type="http://schemas.openxmlformats.org/officeDocument/2006/relationships/image" Target="../media/image12.jpeg"/></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8.jpg"/><Relationship Id="rId7" Type="http://schemas.openxmlformats.org/officeDocument/2006/relationships/image" Target="../media/image20.jpeg"/><Relationship Id="rId2" Type="http://schemas.openxmlformats.org/officeDocument/2006/relationships/image" Target="../media/image17.jpeg"/><Relationship Id="rId1" Type="http://schemas.openxmlformats.org/officeDocument/2006/relationships/slideLayout" Target="../slideLayouts/slideLayout1.xml"/><Relationship Id="rId6" Type="http://schemas.openxmlformats.org/officeDocument/2006/relationships/hyperlink" Target="https://comunicatostampa.blogspot.com/2017/02/lolivicoltura-pontina-di-qualita-in.html" TargetMode="External"/><Relationship Id="rId5" Type="http://schemas.openxmlformats.org/officeDocument/2006/relationships/image" Target="../media/image19.jpg"/><Relationship Id="rId4" Type="http://schemas.openxmlformats.org/officeDocument/2006/relationships/hyperlink" Target="https://www.ricettamediterranea.it/mousse-di-castagne/castagne-1/"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flickr.com/photos/su-lin/4106463513" TargetMode="External"/><Relationship Id="rId7" Type="http://schemas.openxmlformats.org/officeDocument/2006/relationships/image" Target="../media/image26.jpeg"/><Relationship Id="rId2" Type="http://schemas.openxmlformats.org/officeDocument/2006/relationships/image" Target="../media/image22.jp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mediovolturno.guideslow.it/non-chiamatelo-maiale/" TargetMode="External"/><Relationship Id="rId2" Type="http://schemas.openxmlformats.org/officeDocument/2006/relationships/image" Target="../media/image29.jpg"/><Relationship Id="rId1" Type="http://schemas.openxmlformats.org/officeDocument/2006/relationships/slideLayout" Target="../slideLayouts/slideLayout2.xml"/><Relationship Id="rId4" Type="http://schemas.openxmlformats.org/officeDocument/2006/relationships/hyperlink" Target="https://creativecommons.org/licenses/by-nc-nd/3.0/"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morettoschefs.com/2015/11/18/filetto-di-maiale-arrosto-con-cavolo-nero-saltato/" TargetMode="External"/><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 Id="rId4" Type="http://schemas.openxmlformats.org/officeDocument/2006/relationships/image" Target="../media/image46.svg"/></Relationships>
</file>

<file path=ppt/slides/_rels/slide2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srcRect/>
          <a:tile tx="0" ty="0" sx="100000" sy="100000" flip="none" algn="tl"/>
        </a:blipFill>
        <a:effectLst/>
      </p:bgPr>
    </p:bg>
    <p:spTree>
      <p:nvGrpSpPr>
        <p:cNvPr id="1" name=""/>
        <p:cNvGrpSpPr/>
        <p:nvPr/>
      </p:nvGrpSpPr>
      <p:grpSpPr>
        <a:xfrm>
          <a:off x="0" y="0"/>
          <a:ext cx="0" cy="0"/>
          <a:chOff x="0" y="0"/>
          <a:chExt cx="0" cy="0"/>
        </a:xfrm>
      </p:grpSpPr>
      <p:pic>
        <p:nvPicPr>
          <p:cNvPr id="3" name="Immagine 2"/>
          <p:cNvPicPr>
            <a:picLocks noChangeAspect="1"/>
          </p:cNvPicPr>
          <p:nvPr/>
        </p:nvPicPr>
        <p:blipFill>
          <a:blip r:embed="rId4"/>
          <a:srcRect/>
          <a:stretch>
            <a:fillRect/>
          </a:stretch>
        </p:blipFill>
        <p:spPr>
          <a:xfrm>
            <a:off x="8051144" y="-396809"/>
            <a:ext cx="4566925" cy="7651618"/>
          </a:xfrm>
          <a:prstGeom prst="rect">
            <a:avLst/>
          </a:prstGeom>
          <a:noFill/>
        </p:spPr>
      </p:pic>
      <p:pic>
        <p:nvPicPr>
          <p:cNvPr id="4" name="Immagine 3"/>
          <p:cNvPicPr>
            <a:picLocks noChangeAspect="1"/>
          </p:cNvPicPr>
          <p:nvPr/>
        </p:nvPicPr>
        <p:blipFill>
          <a:blip r:embed="rId5"/>
          <a:srcRect/>
          <a:stretch>
            <a:fillRect/>
          </a:stretch>
        </p:blipFill>
        <p:spPr>
          <a:xfrm>
            <a:off x="4193878" y="4236784"/>
            <a:ext cx="1530712" cy="1533780"/>
          </a:xfrm>
          <a:prstGeom prst="rect">
            <a:avLst/>
          </a:prstGeom>
        </p:spPr>
      </p:pic>
      <p:pic>
        <p:nvPicPr>
          <p:cNvPr id="5" name="Immagine 4"/>
          <p:cNvPicPr>
            <a:picLocks noChangeAspect="1"/>
          </p:cNvPicPr>
          <p:nvPr/>
        </p:nvPicPr>
        <p:blipFill>
          <a:blip r:embed="rId6"/>
          <a:srcRect/>
          <a:stretch>
            <a:fillRect/>
          </a:stretch>
        </p:blipFill>
        <p:spPr>
          <a:xfrm>
            <a:off x="2607467" y="4916067"/>
            <a:ext cx="1171694" cy="1503082"/>
          </a:xfrm>
          <a:prstGeom prst="rect">
            <a:avLst/>
          </a:prstGeom>
        </p:spPr>
      </p:pic>
      <p:pic>
        <p:nvPicPr>
          <p:cNvPr id="6" name="Immagine 5"/>
          <p:cNvPicPr>
            <a:picLocks noChangeAspect="1"/>
          </p:cNvPicPr>
          <p:nvPr/>
        </p:nvPicPr>
        <p:blipFill>
          <a:blip r:embed="rId7"/>
          <a:srcRect/>
          <a:stretch>
            <a:fillRect/>
          </a:stretch>
        </p:blipFill>
        <p:spPr>
          <a:xfrm>
            <a:off x="5853644" y="200853"/>
            <a:ext cx="1531861" cy="1531860"/>
          </a:xfrm>
          <a:prstGeom prst="rect">
            <a:avLst/>
          </a:prstGeom>
        </p:spPr>
      </p:pic>
      <p:pic>
        <p:nvPicPr>
          <p:cNvPr id="7" name="Immagine 6"/>
          <p:cNvPicPr>
            <a:picLocks noChangeAspect="1"/>
          </p:cNvPicPr>
          <p:nvPr/>
        </p:nvPicPr>
        <p:blipFill>
          <a:blip r:embed="rId8"/>
          <a:srcRect/>
          <a:stretch>
            <a:fillRect/>
          </a:stretch>
        </p:blipFill>
        <p:spPr>
          <a:xfrm>
            <a:off x="763981" y="207650"/>
            <a:ext cx="1143000" cy="1790700"/>
          </a:xfrm>
          <a:prstGeom prst="rect">
            <a:avLst/>
          </a:prstGeom>
        </p:spPr>
      </p:pic>
      <p:pic>
        <p:nvPicPr>
          <p:cNvPr id="8" name="Immagine 7"/>
          <p:cNvPicPr>
            <a:picLocks noChangeAspect="1"/>
          </p:cNvPicPr>
          <p:nvPr/>
        </p:nvPicPr>
        <p:blipFill>
          <a:blip r:embed="rId9"/>
          <a:srcRect/>
          <a:stretch>
            <a:fillRect/>
          </a:stretch>
        </p:blipFill>
        <p:spPr>
          <a:xfrm>
            <a:off x="5829041" y="2226992"/>
            <a:ext cx="1368689" cy="1790700"/>
          </a:xfrm>
          <a:prstGeom prst="rect">
            <a:avLst/>
          </a:prstGeom>
        </p:spPr>
      </p:pic>
      <p:pic>
        <p:nvPicPr>
          <p:cNvPr id="9" name="Immagine 8"/>
          <p:cNvPicPr>
            <a:picLocks noChangeAspect="1"/>
          </p:cNvPicPr>
          <p:nvPr/>
        </p:nvPicPr>
        <p:blipFill>
          <a:blip r:embed="rId10"/>
          <a:srcRect/>
          <a:stretch>
            <a:fillRect/>
          </a:stretch>
        </p:blipFill>
        <p:spPr>
          <a:xfrm>
            <a:off x="3889294" y="608721"/>
            <a:ext cx="1662302" cy="2247984"/>
          </a:xfrm>
          <a:prstGeom prst="rect">
            <a:avLst/>
          </a:prstGeom>
        </p:spPr>
      </p:pic>
      <p:pic>
        <p:nvPicPr>
          <p:cNvPr id="10" name="Immagine 9"/>
          <p:cNvPicPr>
            <a:picLocks noChangeAspect="1"/>
          </p:cNvPicPr>
          <p:nvPr/>
        </p:nvPicPr>
        <p:blipFill>
          <a:blip r:embed="rId11"/>
          <a:srcRect/>
          <a:stretch>
            <a:fillRect/>
          </a:stretch>
        </p:blipFill>
        <p:spPr>
          <a:xfrm>
            <a:off x="353803" y="2386412"/>
            <a:ext cx="1281153" cy="1907804"/>
          </a:xfrm>
          <a:prstGeom prst="rect">
            <a:avLst/>
          </a:prstGeom>
        </p:spPr>
      </p:pic>
      <p:pic>
        <p:nvPicPr>
          <p:cNvPr id="11" name="Immagine 10"/>
          <p:cNvPicPr>
            <a:picLocks noChangeAspect="1"/>
          </p:cNvPicPr>
          <p:nvPr/>
        </p:nvPicPr>
        <p:blipFill>
          <a:blip r:embed="rId12"/>
          <a:srcRect/>
          <a:stretch>
            <a:fillRect/>
          </a:stretch>
        </p:blipFill>
        <p:spPr>
          <a:xfrm>
            <a:off x="763981" y="4438562"/>
            <a:ext cx="1405607" cy="2186499"/>
          </a:xfrm>
          <a:prstGeom prst="rect">
            <a:avLst/>
          </a:prstGeom>
        </p:spPr>
      </p:pic>
      <p:pic>
        <p:nvPicPr>
          <p:cNvPr id="12" name="Immagine 11"/>
          <p:cNvPicPr>
            <a:picLocks noChangeAspect="1"/>
          </p:cNvPicPr>
          <p:nvPr/>
        </p:nvPicPr>
        <p:blipFill>
          <a:blip r:embed="rId13"/>
          <a:srcRect/>
          <a:stretch>
            <a:fillRect/>
          </a:stretch>
        </p:blipFill>
        <p:spPr>
          <a:xfrm>
            <a:off x="6292199" y="4916067"/>
            <a:ext cx="1344229" cy="1708994"/>
          </a:xfrm>
          <a:prstGeom prst="rect">
            <a:avLst/>
          </a:prstGeom>
        </p:spPr>
      </p:pic>
      <p:pic>
        <p:nvPicPr>
          <p:cNvPr id="13" name="Immagine 12"/>
          <p:cNvPicPr>
            <a:picLocks noChangeAspect="1"/>
          </p:cNvPicPr>
          <p:nvPr/>
        </p:nvPicPr>
        <p:blipFill>
          <a:blip r:embed="rId14"/>
          <a:srcRect/>
          <a:stretch>
            <a:fillRect/>
          </a:stretch>
        </p:blipFill>
        <p:spPr>
          <a:xfrm>
            <a:off x="2417803" y="2678944"/>
            <a:ext cx="1223502" cy="1547729"/>
          </a:xfrm>
          <a:prstGeom prst="rect">
            <a:avLst/>
          </a:prstGeom>
        </p:spPr>
      </p:pic>
      <p:pic>
        <p:nvPicPr>
          <p:cNvPr id="14" name="Immagine 13"/>
          <p:cNvPicPr>
            <a:picLocks noChangeAspect="1"/>
          </p:cNvPicPr>
          <p:nvPr/>
        </p:nvPicPr>
        <p:blipFill>
          <a:blip r:embed="rId15"/>
          <a:srcRect/>
          <a:stretch>
            <a:fillRect/>
          </a:stretch>
        </p:blipFill>
        <p:spPr>
          <a:xfrm>
            <a:off x="2417803" y="378083"/>
            <a:ext cx="1030182" cy="149542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a:blip r:embed="rId3"/>
          <a:srcRect/>
          <a:stretch>
            <a:fillRect/>
          </a:stretch>
        </p:blipFill>
        <p:spPr>
          <a:xfrm>
            <a:off x="5073" y="0"/>
            <a:ext cx="8143789" cy="6858000"/>
          </a:xfrm>
          <a:prstGeom prst="rect">
            <a:avLst/>
          </a:prstGeom>
        </p:spPr>
      </p:pic>
      <p:pic>
        <p:nvPicPr>
          <p:cNvPr id="2" name="Immagine 1"/>
          <p:cNvPicPr>
            <a:picLocks noChangeAspect="1"/>
          </p:cNvPicPr>
          <p:nvPr/>
        </p:nvPicPr>
        <p:blipFill>
          <a:blip r:embed="rId4"/>
          <a:srcRect/>
          <a:stretch>
            <a:fillRect/>
          </a:stretch>
        </p:blipFill>
        <p:spPr>
          <a:xfrm>
            <a:off x="7990139" y="-378645"/>
            <a:ext cx="4662159" cy="7647035"/>
          </a:xfrm>
          <a:prstGeom prst="rect">
            <a:avLst/>
          </a:prstGeom>
        </p:spPr>
      </p:pic>
      <p:sp>
        <p:nvSpPr>
          <p:cNvPr id="6" name="Casella di testo 5"/>
          <p:cNvSpPr txBox="1"/>
          <p:nvPr/>
        </p:nvSpPr>
        <p:spPr>
          <a:xfrm>
            <a:off x="174596" y="190468"/>
            <a:ext cx="7609203" cy="713679"/>
          </a:xfrm>
          <a:prstGeom prst="rect">
            <a:avLst/>
          </a:prstGeom>
          <a:noFill/>
        </p:spPr>
        <p:txBody>
          <a:bodyPr wrap="square" rtlCol="0">
            <a:spAutoFit/>
          </a:bodyPr>
          <a:lstStyle/>
          <a:p>
            <a:pPr algn="ctr"/>
            <a:r>
              <a:rPr lang="it-IT" sz="4000" b="1">
                <a:solidFill>
                  <a:schemeClr val="tx1">
                    <a:lumMod val="65000"/>
                    <a:lumOff val="35000"/>
                  </a:schemeClr>
                </a:solidFill>
                <a:latin typeface="Microsoft JhengHei"/>
                <a:ea typeface="Microsoft JhengHei"/>
                <a:cs typeface="Microsoft JhengHei"/>
              </a:rPr>
              <a:t>SEZZE</a:t>
            </a:r>
            <a:endParaRPr lang="en-US" sz="4000" b="1">
              <a:solidFill>
                <a:schemeClr val="tx1">
                  <a:lumMod val="65000"/>
                  <a:lumOff val="35000"/>
                </a:schemeClr>
              </a:solidFill>
              <a:latin typeface="Microsoft JhengHei"/>
              <a:ea typeface="Microsoft JhengHei"/>
              <a:cs typeface="Microsoft JhengHe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srcRect/>
          <a:tile tx="0" ty="0" sx="100000" sy="100000" flip="none" algn="tl"/>
        </a:blipFill>
        <a:effectLst/>
      </p:bgPr>
    </p:bg>
    <p:spTree>
      <p:nvGrpSpPr>
        <p:cNvPr id="1" name=""/>
        <p:cNvGrpSpPr/>
        <p:nvPr/>
      </p:nvGrpSpPr>
      <p:grpSpPr>
        <a:xfrm>
          <a:off x="0" y="0"/>
          <a:ext cx="0" cy="0"/>
          <a:chOff x="0" y="0"/>
          <a:chExt cx="0" cy="0"/>
        </a:xfrm>
      </p:grpSpPr>
      <p:pic>
        <p:nvPicPr>
          <p:cNvPr id="2" name="Immagine 1"/>
          <p:cNvPicPr>
            <a:picLocks noChangeAspect="1"/>
          </p:cNvPicPr>
          <p:nvPr/>
        </p:nvPicPr>
        <p:blipFill>
          <a:blip r:embed="rId4"/>
          <a:srcRect/>
          <a:stretch>
            <a:fillRect/>
          </a:stretch>
        </p:blipFill>
        <p:spPr>
          <a:xfrm>
            <a:off x="8066328" y="-380936"/>
            <a:ext cx="4566925" cy="7619873"/>
          </a:xfrm>
          <a:prstGeom prst="rect">
            <a:avLst/>
          </a:prstGeom>
        </p:spPr>
      </p:pic>
      <p:sp>
        <p:nvSpPr>
          <p:cNvPr id="3" name="Casella di testo 2"/>
          <p:cNvSpPr txBox="1"/>
          <p:nvPr/>
        </p:nvSpPr>
        <p:spPr>
          <a:xfrm>
            <a:off x="142851" y="126979"/>
            <a:ext cx="7621902" cy="580971"/>
          </a:xfrm>
          <a:prstGeom prst="rect">
            <a:avLst/>
          </a:prstGeom>
          <a:noFill/>
        </p:spPr>
        <p:txBody>
          <a:bodyPr wrap="square" rtlCol="0">
            <a:spAutoFit/>
          </a:bodyPr>
          <a:lstStyle/>
          <a:p>
            <a:pPr algn="ctr"/>
            <a:r>
              <a:rPr lang="it-IT" sz="3200" b="1"/>
              <a:t>STORIA</a:t>
            </a:r>
            <a:endParaRPr lang="en-US" sz="3200" b="1"/>
          </a:p>
        </p:txBody>
      </p:sp>
      <p:sp>
        <p:nvSpPr>
          <p:cNvPr id="4" name="Casella di testo 3"/>
          <p:cNvSpPr txBox="1"/>
          <p:nvPr/>
        </p:nvSpPr>
        <p:spPr>
          <a:xfrm>
            <a:off x="222213" y="646759"/>
            <a:ext cx="7463178" cy="6067140"/>
          </a:xfrm>
          <a:prstGeom prst="rect">
            <a:avLst/>
          </a:prstGeom>
          <a:noFill/>
        </p:spPr>
        <p:txBody>
          <a:bodyPr wrap="square" rtlCol="0">
            <a:spAutoFit/>
          </a:bodyPr>
          <a:lstStyle/>
          <a:p>
            <a:pPr algn="ctr"/>
            <a:r>
              <a:rPr lang="en-US" sz="2800"/>
              <a:t>Sezze, l’antica Setia, è una città fondata dai Romani in pieno territorio volsco nel 382 a.C. quale baluardo difensivo. Durante la seconda guerra punica, Sezze fu considerata </a:t>
            </a:r>
            <a:r>
              <a:rPr lang="it-IT" sz="2800"/>
              <a:t>luogo</a:t>
            </a:r>
            <a:r>
              <a:rPr lang="en-US" sz="2800"/>
              <a:t> sicuro tanto da ospitare i nobili prigionieri cartaginesi che con la  loro rivolta stavano per mettere in crisi Roma. Durante la guerra tra Mario e Silla, Sezze parteggiò per il primo e perciò fu duramente punita con distruzioni dai sillani. Nel periodo romano Sezze fu soprattutto famosa per la bontà dei suoi vini, lodati da Marziale, </a:t>
            </a:r>
            <a:r>
              <a:rPr lang="it-IT" sz="2800"/>
              <a:t>Giovenale</a:t>
            </a:r>
            <a:r>
              <a:rPr lang="en-US" sz="2800"/>
              <a:t>, Strabone e Cicerone. Nel suo territorio si trovano ancora i monumentali resti  di ville romane che avevano un carattere latifondistico.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srcRect/>
          <a:tile tx="0" ty="0" sx="100000" sy="100000" flip="none" algn="tl"/>
        </a:blipFill>
        <a:effectLst/>
      </p:bgPr>
    </p:bg>
    <p:spTree>
      <p:nvGrpSpPr>
        <p:cNvPr id="1" name=""/>
        <p:cNvGrpSpPr/>
        <p:nvPr/>
      </p:nvGrpSpPr>
      <p:grpSpPr>
        <a:xfrm>
          <a:off x="0" y="0"/>
          <a:ext cx="0" cy="0"/>
          <a:chOff x="0" y="0"/>
          <a:chExt cx="0" cy="0"/>
        </a:xfrm>
      </p:grpSpPr>
      <p:pic>
        <p:nvPicPr>
          <p:cNvPr id="2" name="Immagine 1"/>
          <p:cNvPicPr>
            <a:picLocks noChangeAspect="1"/>
          </p:cNvPicPr>
          <p:nvPr/>
        </p:nvPicPr>
        <p:blipFill>
          <a:blip r:embed="rId4"/>
          <a:srcRect/>
          <a:stretch>
            <a:fillRect/>
          </a:stretch>
        </p:blipFill>
        <p:spPr>
          <a:xfrm>
            <a:off x="8018711" y="-380937"/>
            <a:ext cx="4566925" cy="7604001"/>
          </a:xfrm>
          <a:prstGeom prst="rect">
            <a:avLst/>
          </a:prstGeom>
        </p:spPr>
      </p:pic>
      <p:sp>
        <p:nvSpPr>
          <p:cNvPr id="3" name="Casella di testo 2"/>
          <p:cNvSpPr txBox="1"/>
          <p:nvPr/>
        </p:nvSpPr>
        <p:spPr>
          <a:xfrm>
            <a:off x="0" y="95234"/>
            <a:ext cx="7796498" cy="580971"/>
          </a:xfrm>
          <a:prstGeom prst="rect">
            <a:avLst/>
          </a:prstGeom>
          <a:noFill/>
        </p:spPr>
        <p:txBody>
          <a:bodyPr wrap="square" rtlCol="0">
            <a:spAutoFit/>
          </a:bodyPr>
          <a:lstStyle/>
          <a:p>
            <a:pPr algn="ctr"/>
            <a:r>
              <a:rPr lang="it-IT" sz="3200" b="1"/>
              <a:t>STORIA</a:t>
            </a:r>
            <a:endParaRPr lang="en-US" sz="3200" b="1"/>
          </a:p>
        </p:txBody>
      </p:sp>
      <p:sp>
        <p:nvSpPr>
          <p:cNvPr id="4" name="Casella di testo 3"/>
          <p:cNvSpPr txBox="1"/>
          <p:nvPr/>
        </p:nvSpPr>
        <p:spPr>
          <a:xfrm>
            <a:off x="0" y="714256"/>
            <a:ext cx="7872688" cy="5883797"/>
          </a:xfrm>
          <a:prstGeom prst="rect">
            <a:avLst/>
          </a:prstGeom>
          <a:noFill/>
        </p:spPr>
        <p:txBody>
          <a:bodyPr wrap="square" rtlCol="0">
            <a:spAutoFit/>
          </a:bodyPr>
          <a:lstStyle/>
          <a:p>
            <a:pPr algn="ctr"/>
            <a:r>
              <a:rPr lang="en-US" sz="2000"/>
              <a:t>Nel medioevo Sezze ebbe una vita travagliata a causa della sua posizione geografica sull’unica strada di comunicazione fra il nord e il sud del Lazio: la via Pedemontana Volsca. Nel 956 Sezze, che era sotto la diretta amministrazione del papa, si organizzò come Libero Comune e si diede consuetudini e giurisdizioni proprie. Diversi papi soggiornarono a Sezze e a volte per lungo tempo: Gregorio VII nel 1073, Pasquale II nel 1116, Lucio III per circa un anno nel 1182.Nel 1331 Sezze, pur assediata dalle truppe di Ludovico il Bavaro, avversario della Chiesa, per lungo tempo si difese con coraggio respingendo l’attacco, meritandosi così la riconoscenza del papa. Nel 1387 anche il libero comune di Sezze fu occupato militarmente dalle truppe della potente famiglia Caetani. Per ben 12 anni gli occupanti commisero ogni genere di sopruso e di violenza, con saccheggi e ruberie, ma una sommossa popolare sorprese i mercenari dei Caetani, che furono tutti massacrati. Nel 1407 Ladislao re di Napoli occupò Sezze e il castello di Monte Trevi, mantenendovi stabilmente una guarnigione di soldati. Quando vi fu la pace fra il papa e Ladislao, questi non volle restituire Sezze e Trevi, perché molto importanti strategicamente, se non dietro il pagamento di un tributo triennale. Nel 1656 la grande peste che colpì l’Italia decimò anche la popolazione di Sezze.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srcRect/>
          <a:tile tx="0" ty="0" sx="100000" sy="100000" flip="none" algn="tl"/>
        </a:blipFill>
        <a:effectLst/>
      </p:bgPr>
    </p:bg>
    <p:spTree>
      <p:nvGrpSpPr>
        <p:cNvPr id="1" name=""/>
        <p:cNvGrpSpPr/>
        <p:nvPr/>
      </p:nvGrpSpPr>
      <p:grpSpPr>
        <a:xfrm>
          <a:off x="0" y="0"/>
          <a:ext cx="0" cy="0"/>
          <a:chOff x="0" y="0"/>
          <a:chExt cx="0" cy="0"/>
        </a:xfrm>
      </p:grpSpPr>
      <p:pic>
        <p:nvPicPr>
          <p:cNvPr id="2" name="Immagine 1"/>
          <p:cNvPicPr>
            <a:picLocks noChangeAspect="1"/>
          </p:cNvPicPr>
          <p:nvPr/>
        </p:nvPicPr>
        <p:blipFill>
          <a:blip r:embed="rId4"/>
          <a:srcRect/>
          <a:stretch>
            <a:fillRect/>
          </a:stretch>
        </p:blipFill>
        <p:spPr>
          <a:xfrm>
            <a:off x="8002839" y="-309511"/>
            <a:ext cx="4566925" cy="7477022"/>
          </a:xfrm>
          <a:prstGeom prst="rect">
            <a:avLst/>
          </a:prstGeom>
        </p:spPr>
      </p:pic>
      <p:sp>
        <p:nvSpPr>
          <p:cNvPr id="3" name="Casella di testo 2"/>
          <p:cNvSpPr txBox="1"/>
          <p:nvPr/>
        </p:nvSpPr>
        <p:spPr>
          <a:xfrm>
            <a:off x="0" y="95234"/>
            <a:ext cx="7872688" cy="580971"/>
          </a:xfrm>
          <a:prstGeom prst="rect">
            <a:avLst/>
          </a:prstGeom>
          <a:noFill/>
        </p:spPr>
        <p:txBody>
          <a:bodyPr wrap="square" rtlCol="0">
            <a:spAutoFit/>
          </a:bodyPr>
          <a:lstStyle/>
          <a:p>
            <a:pPr algn="ctr"/>
            <a:r>
              <a:rPr lang="it-IT" sz="3200" b="1"/>
              <a:t>CULTURA ENOGASRONOMICA</a:t>
            </a:r>
            <a:endParaRPr lang="en-US" sz="3200" b="1"/>
          </a:p>
        </p:txBody>
      </p:sp>
      <p:sp>
        <p:nvSpPr>
          <p:cNvPr id="4" name="Casella di testo 3"/>
          <p:cNvSpPr txBox="1"/>
          <p:nvPr/>
        </p:nvSpPr>
        <p:spPr>
          <a:xfrm>
            <a:off x="0" y="714256"/>
            <a:ext cx="7872688" cy="5213700"/>
          </a:xfrm>
          <a:prstGeom prst="rect">
            <a:avLst/>
          </a:prstGeom>
          <a:noFill/>
        </p:spPr>
        <p:txBody>
          <a:bodyPr wrap="square" rtlCol="0">
            <a:spAutoFit/>
          </a:bodyPr>
          <a:lstStyle/>
          <a:p>
            <a:pPr algn="ctr"/>
            <a:r>
              <a:rPr lang="en-US" sz="2800"/>
              <a:t>Questo piccolo borgo, arroccato sui Monti Lepini, offre un'ampia varietà di prodotti tipici e ricette che riflettono il forte legame con la terra e la vita rurale, tramandate di generazione in generazione.</a:t>
            </a:r>
            <a:endParaRPr lang="it-IT" sz="2800"/>
          </a:p>
          <a:p>
            <a:pPr algn="ctr"/>
            <a:r>
              <a:rPr lang="it-IT" sz="2800"/>
              <a:t>La cultura enogastronomica di Sezze è un patrimonio che racchiude sapori antichi e genuini, frutto di una terra generosa e di una tradizione agricola millenaria. Essa non solo offre piatti e prodotti di alta qualità, ma rappresenta anche un'occasione per vivere un'esperienza autentica legata al territorio e alla sua storia, rendendo Sezze una meta imperdibile per gli amanti del buon cibo e del vino di qualità.</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CA7135"/>
            </a:gs>
            <a:gs pos="45819">
              <a:srgbClr val="CA7135"/>
            </a:gs>
            <a:gs pos="52508">
              <a:schemeClr val="accent6"/>
            </a:gs>
            <a:gs pos="80602">
              <a:srgbClr val="70AD47"/>
            </a:gs>
            <a:gs pos="91973">
              <a:schemeClr val="accent2">
                <a:lumMod val="60000"/>
                <a:lumOff val="40000"/>
              </a:schemeClr>
            </a:gs>
          </a:gsLst>
          <a:lin ang="5400000" scaled="0"/>
        </a:gradFill>
        <a:effectLst/>
      </p:bgPr>
    </p:bg>
    <p:spTree>
      <p:nvGrpSpPr>
        <p:cNvPr id="1" name=""/>
        <p:cNvGrpSpPr/>
        <p:nvPr/>
      </p:nvGrpSpPr>
      <p:grpSpPr>
        <a:xfrm>
          <a:off x="0" y="0"/>
          <a:ext cx="0" cy="0"/>
          <a:chOff x="0" y="0"/>
          <a:chExt cx="0" cy="0"/>
        </a:xfrm>
      </p:grpSpPr>
      <p:pic>
        <p:nvPicPr>
          <p:cNvPr id="2" name="Immagine 1"/>
          <p:cNvPicPr>
            <a:picLocks noChangeAspect="1"/>
          </p:cNvPicPr>
          <p:nvPr/>
        </p:nvPicPr>
        <p:blipFill>
          <a:blip r:embed="rId3"/>
          <a:srcRect/>
          <a:stretch>
            <a:fillRect/>
          </a:stretch>
        </p:blipFill>
        <p:spPr>
          <a:xfrm>
            <a:off x="8034583" y="-341256"/>
            <a:ext cx="4566925" cy="7508767"/>
          </a:xfrm>
          <a:prstGeom prst="rect">
            <a:avLst/>
          </a:prstGeom>
        </p:spPr>
      </p:pic>
      <p:sp>
        <p:nvSpPr>
          <p:cNvPr id="3" name="Casella di testo 2"/>
          <p:cNvSpPr txBox="1"/>
          <p:nvPr/>
        </p:nvSpPr>
        <p:spPr>
          <a:xfrm>
            <a:off x="0" y="95234"/>
            <a:ext cx="7872688" cy="580971"/>
          </a:xfrm>
          <a:prstGeom prst="rect">
            <a:avLst/>
          </a:prstGeom>
          <a:noFill/>
        </p:spPr>
        <p:txBody>
          <a:bodyPr wrap="square" rtlCol="0">
            <a:spAutoFit/>
          </a:bodyPr>
          <a:lstStyle/>
          <a:p>
            <a:pPr algn="ctr"/>
            <a:r>
              <a:rPr lang="it-IT" sz="3200" b="1"/>
              <a:t>PRODOTTI TIPICI</a:t>
            </a:r>
            <a:endParaRPr lang="en-US" sz="3200" b="1"/>
          </a:p>
        </p:txBody>
      </p:sp>
      <p:sp>
        <p:nvSpPr>
          <p:cNvPr id="4" name="Casella di testo 3"/>
          <p:cNvSpPr txBox="1"/>
          <p:nvPr/>
        </p:nvSpPr>
        <p:spPr>
          <a:xfrm>
            <a:off x="0" y="714256"/>
            <a:ext cx="7872688" cy="6265201"/>
          </a:xfrm>
          <a:prstGeom prst="rect">
            <a:avLst/>
          </a:prstGeom>
          <a:noFill/>
        </p:spPr>
        <p:txBody>
          <a:bodyPr wrap="square" rtlCol="0">
            <a:spAutoFit/>
          </a:bodyPr>
          <a:lstStyle/>
          <a:p>
            <a:pPr algn="ctr"/>
            <a:r>
              <a:rPr lang="it-IT" sz="2700"/>
              <a:t>Tra i prodotti del territorio dei Monti Lepini ricordiamo:</a:t>
            </a:r>
          </a:p>
          <a:p>
            <a:pPr algn="ctr"/>
            <a:r>
              <a:rPr lang="it-IT" sz="2700"/>
              <a:t>I Cereali e i Legumi, utilizzati in moltissime preparazioni, in particolare il fagiolo cannellino utilizzato nelle zuppe e piatti tradizionali che riflettono il carattere della cucina di montagna.</a:t>
            </a:r>
          </a:p>
          <a:p>
            <a:pPr algn="ctr"/>
            <a:endParaRPr lang="it-IT" sz="2700"/>
          </a:p>
          <a:p>
            <a:pPr algn="ctr"/>
            <a:r>
              <a:rPr lang="it-IT" sz="2700"/>
              <a:t>L'Olio EVO delle Colline Pontine DOP, che comprende una varietà Itrana dal 50 al 100%, e sino al 50% una varietà di Leccino e Frantoio.</a:t>
            </a:r>
          </a:p>
          <a:p>
            <a:pPr algn="ctr"/>
            <a:r>
              <a:rPr lang="it-IT" sz="2700"/>
              <a:t>Altre qualità di olive possono essere contenute fino ad un massimo del 10%</a:t>
            </a:r>
          </a:p>
          <a:p>
            <a:pPr algn="ctr"/>
            <a:endParaRPr lang="it-IT" sz="2700"/>
          </a:p>
          <a:p>
            <a:pPr algn="ctr"/>
            <a:r>
              <a:rPr lang="it-IT" sz="2700"/>
              <a:t>Il Prosciutto di Bassiano, prodotto nella zona autoctona.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srcRect/>
          <a:tile tx="0" ty="0" sx="100000" sy="100000" flip="none" algn="tl"/>
        </a:blipFill>
        <a:effectLst/>
      </p:bgPr>
    </p:bg>
    <p:spTree>
      <p:nvGrpSpPr>
        <p:cNvPr id="1" name=""/>
        <p:cNvGrpSpPr/>
        <p:nvPr/>
      </p:nvGrpSpPr>
      <p:grpSpPr>
        <a:xfrm>
          <a:off x="0" y="0"/>
          <a:ext cx="0" cy="0"/>
          <a:chOff x="0" y="0"/>
          <a:chExt cx="0" cy="0"/>
        </a:xfrm>
      </p:grpSpPr>
      <p:pic>
        <p:nvPicPr>
          <p:cNvPr id="2" name="Immagine 1"/>
          <p:cNvPicPr>
            <a:picLocks noChangeAspect="1"/>
          </p:cNvPicPr>
          <p:nvPr/>
        </p:nvPicPr>
        <p:blipFill>
          <a:blip r:embed="rId4"/>
          <a:srcRect/>
          <a:stretch>
            <a:fillRect/>
          </a:stretch>
        </p:blipFill>
        <p:spPr>
          <a:xfrm>
            <a:off x="7943881" y="-380936"/>
            <a:ext cx="4566925" cy="7619873"/>
          </a:xfrm>
          <a:prstGeom prst="rect">
            <a:avLst/>
          </a:prstGeom>
        </p:spPr>
      </p:pic>
      <p:sp>
        <p:nvSpPr>
          <p:cNvPr id="3" name="Casella di testo 2"/>
          <p:cNvSpPr txBox="1"/>
          <p:nvPr/>
        </p:nvSpPr>
        <p:spPr>
          <a:xfrm>
            <a:off x="3953802" y="126979"/>
            <a:ext cx="4100476" cy="580971"/>
          </a:xfrm>
          <a:prstGeom prst="rect">
            <a:avLst/>
          </a:prstGeom>
          <a:noFill/>
        </p:spPr>
        <p:txBody>
          <a:bodyPr wrap="square" rtlCol="0">
            <a:spAutoFit/>
          </a:bodyPr>
          <a:lstStyle/>
          <a:p>
            <a:pPr algn="ctr"/>
            <a:r>
              <a:rPr lang="it-IT" sz="3200" b="1" dirty="0"/>
              <a:t>LACCHENE E FAGIOLI</a:t>
            </a:r>
            <a:endParaRPr lang="en-US" sz="3200" b="1" dirty="0"/>
          </a:p>
        </p:txBody>
      </p:sp>
      <p:sp>
        <p:nvSpPr>
          <p:cNvPr id="6" name="Casella di testo 5"/>
          <p:cNvSpPr txBox="1"/>
          <p:nvPr/>
        </p:nvSpPr>
        <p:spPr>
          <a:xfrm>
            <a:off x="3953802" y="612233"/>
            <a:ext cx="4100476" cy="6394222"/>
          </a:xfrm>
          <a:prstGeom prst="rect">
            <a:avLst/>
          </a:prstGeom>
          <a:noFill/>
        </p:spPr>
        <p:txBody>
          <a:bodyPr wrap="square" rtlCol="0">
            <a:spAutoFit/>
          </a:bodyPr>
          <a:lstStyle/>
          <a:p>
            <a:r>
              <a:rPr lang="it-IT" b="1"/>
              <a:t>INGREDIENTI</a:t>
            </a:r>
          </a:p>
          <a:p>
            <a:r>
              <a:rPr lang="it-IT" sz="1600" b="0"/>
              <a:t>500g di farina, un pizzico di sale, due uova intere, un po' d'acqua, 500g di fagioli secchi (borlotti o regina), un misurino d'olio, uno spicchio d'aglio, un rametto di rosmarino, finocchietto selvatico, tre o quattro pomodori o un po' di passata.</a:t>
            </a:r>
          </a:p>
          <a:p>
            <a:r>
              <a:rPr lang="it-IT" b="1"/>
              <a:t>PROCEDIMENTO</a:t>
            </a:r>
          </a:p>
          <a:p>
            <a:r>
              <a:rPr lang="it-IT" sz="1550" b="0"/>
              <a:t>Impastare la farina con le uova, il sale e l'acqua, sfinare la pasta e con il matterello fare una sfoglia che si lascia ad asciugare, quindi si arrotola su se stessa e si taglia a fettuccine larghe che a loro volta vengono tagliate a quadri (maltagliati).</a:t>
            </a:r>
          </a:p>
          <a:p>
            <a:r>
              <a:rPr lang="it-IT" sz="1550" b="0"/>
              <a:t>Intanto si sono lessati i fagioli messi in ammollo la sera precedente. In una pentola mettere l'olio, l'aglio, i pomidori, il finocchietto e il rosmarino e far cuocere per circa dieci minuti; dopodichè aggiungere un mestolo di fagioli per commensale e qualcuno in più, e fare altrettanto con l'acqua, aggiustare di sale e far insaporire per circa un'ora. Se il liquido di cottura si è ritirato troppo aggiungere altra acqua. Calare le Lacchene, ultimare la cottura e servire nel piatto da portata e guarnire con crostini croccanti.</a:t>
            </a:r>
          </a:p>
          <a:p>
            <a:endParaRPr lang="it-IT" b="0"/>
          </a:p>
        </p:txBody>
      </p:sp>
      <p:pic>
        <p:nvPicPr>
          <p:cNvPr id="3074" name="Picture 2" descr="lacne e fagioli">
            <a:extLst>
              <a:ext uri="{FF2B5EF4-FFF2-40B4-BE49-F238E27FC236}">
                <a16:creationId xmlns:a16="http://schemas.microsoft.com/office/drawing/2014/main" id="{9912BABA-FFE6-023F-3040-986F5F72AC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663" y="126979"/>
            <a:ext cx="3860140" cy="660404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5347A8CF-99B0-D777-2F9B-F1FD96EB480D}"/>
              </a:ext>
            </a:extLst>
          </p:cNvPr>
          <p:cNvSpPr txBox="1"/>
          <p:nvPr/>
        </p:nvSpPr>
        <p:spPr>
          <a:xfrm>
            <a:off x="4401000" y="387522"/>
            <a:ext cx="4193382" cy="584775"/>
          </a:xfrm>
          <a:prstGeom prst="rect">
            <a:avLst/>
          </a:prstGeom>
          <a:noFill/>
        </p:spPr>
        <p:txBody>
          <a:bodyPr wrap="square" rtlCol="0">
            <a:spAutoFit/>
          </a:bodyPr>
          <a:lstStyle/>
          <a:p>
            <a:r>
              <a:rPr lang="it-IT" sz="3200" dirty="0"/>
              <a:t>           </a:t>
            </a:r>
            <a:r>
              <a:rPr lang="it-IT" sz="3200" b="1" dirty="0"/>
              <a:t>I PRODOTTI</a:t>
            </a:r>
          </a:p>
        </p:txBody>
      </p:sp>
      <p:pic>
        <p:nvPicPr>
          <p:cNvPr id="3" name="Picture 2" descr="Broccoletti di Sezze">
            <a:extLst>
              <a:ext uri="{FF2B5EF4-FFF2-40B4-BE49-F238E27FC236}">
                <a16:creationId xmlns:a16="http://schemas.microsoft.com/office/drawing/2014/main" id="{74C866E2-9773-23FC-F247-8B082E131C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6887"/>
            <a:ext cx="4401000" cy="3000375"/>
          </a:xfrm>
          <a:prstGeom prst="rect">
            <a:avLst/>
          </a:prstGeom>
          <a:noFill/>
          <a:extLst>
            <a:ext uri="{909E8E84-426E-40DD-AFC4-6F175D3DCCD1}">
              <a14:hiddenFill xmlns:a14="http://schemas.microsoft.com/office/drawing/2010/main">
                <a:solidFill>
                  <a:srgbClr val="FFFFFF"/>
                </a:solidFill>
              </a14:hiddenFill>
            </a:ext>
          </a:extLst>
        </p:spPr>
      </p:pic>
      <p:pic>
        <p:nvPicPr>
          <p:cNvPr id="5" name="Immagine 4">
            <a:extLst>
              <a:ext uri="{FF2B5EF4-FFF2-40B4-BE49-F238E27FC236}">
                <a16:creationId xmlns:a16="http://schemas.microsoft.com/office/drawing/2014/main" id="{3A6ED256-A7E8-DAD2-A624-C86BF50FA69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400999" y="972297"/>
            <a:ext cx="4507256" cy="3000375"/>
          </a:xfrm>
          <a:prstGeom prst="rect">
            <a:avLst/>
          </a:prstGeom>
        </p:spPr>
      </p:pic>
      <p:pic>
        <p:nvPicPr>
          <p:cNvPr id="8" name="Immagine 7">
            <a:extLst>
              <a:ext uri="{FF2B5EF4-FFF2-40B4-BE49-F238E27FC236}">
                <a16:creationId xmlns:a16="http://schemas.microsoft.com/office/drawing/2014/main" id="{84B165F5-128F-8DD8-1D3A-DB4A23AA2FF3}"/>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2387" y="3037262"/>
            <a:ext cx="4683919" cy="3820738"/>
          </a:xfrm>
          <a:prstGeom prst="rect">
            <a:avLst/>
          </a:prstGeom>
        </p:spPr>
      </p:pic>
      <p:pic>
        <p:nvPicPr>
          <p:cNvPr id="1026" name="Picture 2">
            <a:extLst>
              <a:ext uri="{FF2B5EF4-FFF2-40B4-BE49-F238E27FC236}">
                <a16:creationId xmlns:a16="http://schemas.microsoft.com/office/drawing/2014/main" id="{B16F9AAD-67A0-E7A8-EDC5-81FAE96BAB4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96363" y="-85726"/>
            <a:ext cx="3143250" cy="69437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OC Cori Bianco &quot;Illirio&quot; - Cincinnato 2010 [6.5]">
            <a:extLst>
              <a:ext uri="{FF2B5EF4-FFF2-40B4-BE49-F238E27FC236}">
                <a16:creationId xmlns:a16="http://schemas.microsoft.com/office/drawing/2014/main" id="{92EAB242-D859-A5A2-9018-D23F7EC99AC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41045" y="3429001"/>
            <a:ext cx="4596259" cy="34289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6953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F574C178-8982-C782-4029-0058FEBC9ED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0"/>
            <a:ext cx="4156874" cy="3130277"/>
          </a:xfrm>
          <a:prstGeom prst="rect">
            <a:avLst/>
          </a:prstGeom>
        </p:spPr>
      </p:pic>
      <p:pic>
        <p:nvPicPr>
          <p:cNvPr id="1026" name="Picture 2">
            <a:extLst>
              <a:ext uri="{FF2B5EF4-FFF2-40B4-BE49-F238E27FC236}">
                <a16:creationId xmlns:a16="http://schemas.microsoft.com/office/drawing/2014/main" id="{5EBC83AA-2CD0-945C-C7F8-49F2E9EFEC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56874" y="0"/>
            <a:ext cx="3926871" cy="313027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olenta fritta">
            <a:extLst>
              <a:ext uri="{FF2B5EF4-FFF2-40B4-BE49-F238E27FC236}">
                <a16:creationId xmlns:a16="http://schemas.microsoft.com/office/drawing/2014/main" id="{0C8FD9FA-E3B5-A295-BE5A-90B3AB45BD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89356" y="0"/>
            <a:ext cx="4102644"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8B61007C-88A1-4B0F-3696-B1C66796CC1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981" y="3130276"/>
            <a:ext cx="4095281" cy="368284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9D461017-3726-577E-60F6-8EAA483D1E3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02644" y="3175156"/>
            <a:ext cx="3938095" cy="3682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51820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AB213A7E-4E0A-1146-B9C4-96F494BA5703}"/>
              </a:ext>
            </a:extLst>
          </p:cNvPr>
          <p:cNvSpPr txBox="1"/>
          <p:nvPr/>
        </p:nvSpPr>
        <p:spPr>
          <a:xfrm>
            <a:off x="3686175" y="585788"/>
            <a:ext cx="4492413" cy="584775"/>
          </a:xfrm>
          <a:prstGeom prst="rect">
            <a:avLst/>
          </a:prstGeom>
          <a:noFill/>
        </p:spPr>
        <p:txBody>
          <a:bodyPr wrap="square" rtlCol="0">
            <a:spAutoFit/>
          </a:bodyPr>
          <a:lstStyle/>
          <a:p>
            <a:r>
              <a:rPr lang="it-IT" sz="3200" b="1" dirty="0"/>
              <a:t>          L’allevamento    </a:t>
            </a:r>
          </a:p>
        </p:txBody>
      </p:sp>
      <p:pic>
        <p:nvPicPr>
          <p:cNvPr id="2050" name="Picture 2">
            <a:extLst>
              <a:ext uri="{FF2B5EF4-FFF2-40B4-BE49-F238E27FC236}">
                <a16:creationId xmlns:a16="http://schemas.microsoft.com/office/drawing/2014/main" id="{2CD773CD-C7CE-46D4-756D-FA02C9847A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149" y="928687"/>
            <a:ext cx="4176713" cy="395049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83B02036-D7B2-DE44-B65E-DCB9E899C7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3663" y="1178717"/>
            <a:ext cx="4950618" cy="3700463"/>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4DA51D6A-3B21-94EA-0495-12655713034A}"/>
              </a:ext>
            </a:extLst>
          </p:cNvPr>
          <p:cNvSpPr txBox="1"/>
          <p:nvPr/>
        </p:nvSpPr>
        <p:spPr>
          <a:xfrm>
            <a:off x="1993106" y="5950744"/>
            <a:ext cx="7136607" cy="584775"/>
          </a:xfrm>
          <a:prstGeom prst="rect">
            <a:avLst/>
          </a:prstGeom>
          <a:noFill/>
        </p:spPr>
        <p:txBody>
          <a:bodyPr wrap="square" rtlCol="0">
            <a:spAutoFit/>
          </a:bodyPr>
          <a:lstStyle/>
          <a:p>
            <a:r>
              <a:rPr lang="it-IT" sz="3200" dirty="0"/>
              <a:t>                    Caprini, Bovini……. e</a:t>
            </a:r>
          </a:p>
        </p:txBody>
      </p:sp>
    </p:spTree>
    <p:extLst>
      <p:ext uri="{BB962C8B-B14F-4D97-AF65-F5344CB8AC3E}">
        <p14:creationId xmlns:p14="http://schemas.microsoft.com/office/powerpoint/2010/main" val="1943854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BCB618CB-C048-5614-925F-0BCF5244AA1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0"/>
            <a:ext cx="12243759" cy="6858000"/>
          </a:xfrm>
          <a:prstGeom prst="rect">
            <a:avLst/>
          </a:prstGeom>
        </p:spPr>
      </p:pic>
      <p:sp>
        <p:nvSpPr>
          <p:cNvPr id="2" name="Titolo 1">
            <a:extLst>
              <a:ext uri="{FF2B5EF4-FFF2-40B4-BE49-F238E27FC236}">
                <a16:creationId xmlns:a16="http://schemas.microsoft.com/office/drawing/2014/main" id="{15F813D9-F964-0717-DACE-D89B5ABB929C}"/>
              </a:ext>
            </a:extLst>
          </p:cNvPr>
          <p:cNvSpPr>
            <a:spLocks noGrp="1"/>
          </p:cNvSpPr>
          <p:nvPr>
            <p:ph type="title"/>
          </p:nvPr>
        </p:nvSpPr>
        <p:spPr/>
        <p:txBody>
          <a:bodyPr/>
          <a:lstStyle/>
          <a:p>
            <a:endParaRPr lang="it-IT" dirty="0"/>
          </a:p>
        </p:txBody>
      </p:sp>
      <p:sp>
        <p:nvSpPr>
          <p:cNvPr id="3" name="Segnaposto contenuto 2">
            <a:extLst>
              <a:ext uri="{FF2B5EF4-FFF2-40B4-BE49-F238E27FC236}">
                <a16:creationId xmlns:a16="http://schemas.microsoft.com/office/drawing/2014/main" id="{CE6EE160-26FA-B383-1180-0484F7E7F9A1}"/>
              </a:ext>
            </a:extLst>
          </p:cNvPr>
          <p:cNvSpPr>
            <a:spLocks noGrp="1"/>
          </p:cNvSpPr>
          <p:nvPr>
            <p:ph idx="1"/>
          </p:nvPr>
        </p:nvSpPr>
        <p:spPr>
          <a:xfrm>
            <a:off x="-1" y="0"/>
            <a:ext cx="12243759" cy="6176963"/>
          </a:xfrm>
        </p:spPr>
        <p:txBody>
          <a:bodyPr>
            <a:noAutofit/>
          </a:bodyPr>
          <a:lstStyle/>
          <a:p>
            <a:endParaRPr lang="it-IT" sz="2400" b="1" i="1" dirty="0">
              <a:solidFill>
                <a:schemeClr val="bg1"/>
              </a:solidFill>
            </a:endParaRPr>
          </a:p>
          <a:p>
            <a:endParaRPr lang="it-IT" sz="2400" b="1" i="1" dirty="0">
              <a:solidFill>
                <a:schemeClr val="bg1"/>
              </a:solidFill>
            </a:endParaRPr>
          </a:p>
          <a:p>
            <a:r>
              <a:rPr lang="it-IT" sz="2400" b="1" i="1" dirty="0">
                <a:solidFill>
                  <a:schemeClr val="bg1"/>
                </a:solidFill>
                <a:highlight>
                  <a:srgbClr val="000000"/>
                </a:highlight>
              </a:rPr>
              <a:t>                            </a:t>
            </a:r>
            <a:r>
              <a:rPr lang="it-IT" sz="3200" b="1" i="1" dirty="0">
                <a:solidFill>
                  <a:schemeClr val="bg1"/>
                </a:solidFill>
                <a:highlight>
                  <a:srgbClr val="000000"/>
                </a:highlight>
              </a:rPr>
              <a:t>IL </a:t>
            </a:r>
            <a:r>
              <a:rPr lang="it-IT" sz="3200" b="1" i="1">
                <a:solidFill>
                  <a:schemeClr val="bg1"/>
                </a:solidFill>
                <a:highlight>
                  <a:srgbClr val="000000"/>
                </a:highlight>
              </a:rPr>
              <a:t>MAIALINO NERO </a:t>
            </a:r>
            <a:r>
              <a:rPr lang="it-IT" sz="3200" b="1" i="1" dirty="0">
                <a:solidFill>
                  <a:schemeClr val="bg1"/>
                </a:solidFill>
                <a:highlight>
                  <a:srgbClr val="000000"/>
                </a:highlight>
              </a:rPr>
              <a:t>DEI MONTI LEPINI</a:t>
            </a:r>
          </a:p>
          <a:p>
            <a:endParaRPr lang="it-IT" sz="2400" b="1" i="1" dirty="0">
              <a:solidFill>
                <a:schemeClr val="bg1"/>
              </a:solidFill>
            </a:endParaRPr>
          </a:p>
          <a:p>
            <a:r>
              <a:rPr lang="it-IT" sz="2400" b="1" i="1" dirty="0">
                <a:solidFill>
                  <a:schemeClr val="bg1"/>
                </a:solidFill>
              </a:rPr>
              <a:t>IL MAIALINO NERO DEI MONTI LEPINI E’ UNA RAZZA SUINA AUTOCTONA  DELLA ZONA MONTUOSA SITUATA TRA ROMA, LATINA E FROSINONE</a:t>
            </a:r>
          </a:p>
          <a:p>
            <a:r>
              <a:rPr lang="it-IT" sz="2400" b="1" i="1" dirty="0">
                <a:solidFill>
                  <a:schemeClr val="bg1"/>
                </a:solidFill>
              </a:rPr>
              <a:t>QUESTA TIPOLOGIA DI SUINI VIENE ALLEVATA RIGOROSAMENTE ALLO STATO BRADO, METODO CHE GARANTISCE L’ECCELLENZA DELLE CARNI LAVORATE CON METODI ARTIGIANALI.</a:t>
            </a:r>
          </a:p>
          <a:p>
            <a:r>
              <a:rPr lang="it-IT" sz="2400" b="1" i="1" dirty="0">
                <a:solidFill>
                  <a:schemeClr val="bg1"/>
                </a:solidFill>
              </a:rPr>
              <a:t>La specie viene segnalata fin dal medioevo nella zona. Pare che intorno  al 1500 venne importato un suino nero dalla Cina per poi essere incrociato con un suino dal mantello rosso.</a:t>
            </a:r>
          </a:p>
          <a:p>
            <a:r>
              <a:rPr lang="it-IT" sz="2400" b="1" i="1" dirty="0">
                <a:solidFill>
                  <a:schemeClr val="bg1"/>
                </a:solidFill>
              </a:rPr>
              <a:t>Gli esemplari maschi pesano circa 120 kg ad un anno di età e le femmine 85 kg. È quindi un maiale piccolo, non adatto per l’allevamento intensivo, La carne grassa rende particolarmente pregiati e teneri i prodotti che ne vengono realizzati . I grassi di questo maiale sono simili ai grassi dell’olio extravergine di oliva, ulteriore segno della qualità della materia prima. Dall’allevamento attento e virtuoso di questo maiale si ottengono pregiati salumi tutti iscritti nel registro dei PAT come: il guanciale, lardo e salsicce</a:t>
            </a:r>
          </a:p>
        </p:txBody>
      </p:sp>
      <p:sp>
        <p:nvSpPr>
          <p:cNvPr id="6" name="CasellaDiTesto 5">
            <a:extLst>
              <a:ext uri="{FF2B5EF4-FFF2-40B4-BE49-F238E27FC236}">
                <a16:creationId xmlns:a16="http://schemas.microsoft.com/office/drawing/2014/main" id="{AFE34C47-8015-E812-B713-5A81CAF8D33A}"/>
              </a:ext>
            </a:extLst>
          </p:cNvPr>
          <p:cNvSpPr txBox="1"/>
          <p:nvPr/>
        </p:nvSpPr>
        <p:spPr>
          <a:xfrm>
            <a:off x="3007742" y="6990208"/>
            <a:ext cx="5800497" cy="230832"/>
          </a:xfrm>
          <a:prstGeom prst="rect">
            <a:avLst/>
          </a:prstGeom>
          <a:noFill/>
        </p:spPr>
        <p:txBody>
          <a:bodyPr wrap="square" rtlCol="0">
            <a:spAutoFit/>
          </a:bodyPr>
          <a:lstStyle/>
          <a:p>
            <a:r>
              <a:rPr lang="it-IT" sz="900">
                <a:hlinkClick r:id="rId3" tooltip="https://mediovolturno.guideslow.it/non-chiamatelo-maiale/"/>
              </a:rPr>
              <a:t>Questa foto</a:t>
            </a:r>
            <a:r>
              <a:rPr lang="it-IT" sz="900"/>
              <a:t> di Autore sconosciuto è concesso in licenza da </a:t>
            </a:r>
            <a:r>
              <a:rPr lang="it-IT" sz="900">
                <a:hlinkClick r:id="rId4" tooltip="https://creativecommons.org/licenses/by-nc-nd/3.0/"/>
              </a:rPr>
              <a:t>CC BY-NC-ND</a:t>
            </a:r>
            <a:endParaRPr lang="it-IT" sz="900"/>
          </a:p>
        </p:txBody>
      </p:sp>
    </p:spTree>
    <p:extLst>
      <p:ext uri="{BB962C8B-B14F-4D97-AF65-F5344CB8AC3E}">
        <p14:creationId xmlns:p14="http://schemas.microsoft.com/office/powerpoint/2010/main" val="38779035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F9860CB-5E90-BDA8-9411-8CA5D9E9A888}"/>
              </a:ext>
            </a:extLst>
          </p:cNvPr>
          <p:cNvSpPr>
            <a:spLocks noGrp="1"/>
          </p:cNvSpPr>
          <p:nvPr>
            <p:ph type="title"/>
          </p:nvPr>
        </p:nvSpPr>
        <p:spPr>
          <a:xfrm>
            <a:off x="410547" y="365125"/>
            <a:ext cx="11504645" cy="1325563"/>
          </a:xfrm>
          <a:solidFill>
            <a:schemeClr val="accent6">
              <a:lumMod val="75000"/>
            </a:schemeClr>
          </a:solidFill>
        </p:spPr>
        <p:txBody>
          <a:bodyPr/>
          <a:lstStyle/>
          <a:p>
            <a:pPr algn="ctr"/>
            <a:r>
              <a:rPr lang="it-IT" b="1" i="1" dirty="0">
                <a:latin typeface="Algerian" panose="04020705040A02060702" pitchFamily="82" charset="0"/>
              </a:rPr>
              <a:t>CREMA DI BROCCOLETTI</a:t>
            </a:r>
          </a:p>
        </p:txBody>
      </p:sp>
      <p:sp>
        <p:nvSpPr>
          <p:cNvPr id="3" name="Segnaposto contenuto 2">
            <a:extLst>
              <a:ext uri="{FF2B5EF4-FFF2-40B4-BE49-F238E27FC236}">
                <a16:creationId xmlns:a16="http://schemas.microsoft.com/office/drawing/2014/main" id="{04E7F594-9092-4551-9ED9-5754032E0F03}"/>
              </a:ext>
            </a:extLst>
          </p:cNvPr>
          <p:cNvSpPr>
            <a:spLocks noGrp="1"/>
          </p:cNvSpPr>
          <p:nvPr>
            <p:ph idx="1"/>
          </p:nvPr>
        </p:nvSpPr>
        <p:spPr>
          <a:xfrm>
            <a:off x="410547" y="1690688"/>
            <a:ext cx="11504645" cy="4747434"/>
          </a:xfrm>
          <a:solidFill>
            <a:schemeClr val="accent6">
              <a:lumMod val="60000"/>
              <a:lumOff val="40000"/>
            </a:schemeClr>
          </a:solidFill>
          <a:ln>
            <a:solidFill>
              <a:schemeClr val="accent1"/>
            </a:solidFill>
          </a:ln>
        </p:spPr>
        <p:txBody>
          <a:bodyPr>
            <a:normAutofit fontScale="85000" lnSpcReduction="10000"/>
          </a:bodyPr>
          <a:lstStyle/>
          <a:p>
            <a:r>
              <a:rPr lang="it-IT" b="1" i="1" dirty="0"/>
              <a:t>BROCCOLETTI: 1,3KG</a:t>
            </a:r>
          </a:p>
          <a:p>
            <a:r>
              <a:rPr lang="it-IT" b="1" i="1" dirty="0"/>
              <a:t>PATATE: 1</a:t>
            </a:r>
          </a:p>
          <a:p>
            <a:r>
              <a:rPr lang="it-IT" b="1" i="1" dirty="0"/>
              <a:t>SALE: Q.B.</a:t>
            </a:r>
          </a:p>
          <a:p>
            <a:r>
              <a:rPr lang="it-IT" b="1" i="1" dirty="0"/>
              <a:t>PEPE: Q.B.</a:t>
            </a:r>
          </a:p>
          <a:p>
            <a:endParaRPr lang="it-IT" b="1" i="1" dirty="0"/>
          </a:p>
          <a:p>
            <a:r>
              <a:rPr lang="it-IT" b="1" i="1" dirty="0"/>
              <a:t>PREPARAZIONE:  </a:t>
            </a:r>
          </a:p>
          <a:p>
            <a:pPr marL="0" indent="0">
              <a:buNone/>
            </a:pPr>
            <a:r>
              <a:rPr lang="it-IT" b="1" i="1" dirty="0"/>
              <a:t>PER LA CREMA DI BROCCOLETTI PULISCILI PER RIMUOVERE LE PARTI Più DURE E LEGNOSE POI DIVIDI LE CIMETTE. PORTATE A BOLLORE L’ACQUA IN UNA PENTOLA CON DEL SALE E CUOCERE I BROCCOLETTI PER 10 MINUTI. UNA VOLTA COTTI SCOLARE I BROCCOLETTI CONSERVANDO L’ACQUA DI COTTURA. POI METTERE A BOLLORE UNA PATATA PER RENDERE LA CREMA Più LIQUIDA. FRULLARE I BROCCOLETTI CON UN MIXER A IMMERSIONE, SUCCESSIVAMENTE AGGIUNGERE LA PATATE, IL SALE E IL PEPE, AGGIUSTANDO CON L’ACQUA DI COTTURA PER RAGGIUNGERE LA CONSISTENZA GIUSTA </a:t>
            </a:r>
          </a:p>
        </p:txBody>
      </p:sp>
      <p:pic>
        <p:nvPicPr>
          <p:cNvPr id="4" name="Picture 2" descr="Broccoletti di Sezze">
            <a:extLst>
              <a:ext uri="{FF2B5EF4-FFF2-40B4-BE49-F238E27FC236}">
                <a16:creationId xmlns:a16="http://schemas.microsoft.com/office/drawing/2014/main" id="{08780FCA-0079-71F6-667C-630A4F701E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50630" y="1881486"/>
            <a:ext cx="3057525" cy="2084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4834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9DD7C3-2537-1618-4E96-770B5FB16A83}"/>
              </a:ext>
            </a:extLst>
          </p:cNvPr>
          <p:cNvSpPr>
            <a:spLocks noGrp="1"/>
          </p:cNvSpPr>
          <p:nvPr>
            <p:ph type="title"/>
          </p:nvPr>
        </p:nvSpPr>
        <p:spPr>
          <a:solidFill>
            <a:schemeClr val="accent2">
              <a:lumMod val="60000"/>
              <a:lumOff val="40000"/>
            </a:schemeClr>
          </a:solidFill>
        </p:spPr>
        <p:txBody>
          <a:bodyPr/>
          <a:lstStyle/>
          <a:p>
            <a:pPr algn="ctr"/>
            <a:r>
              <a:rPr lang="it-IT" b="1" i="1" dirty="0">
                <a:latin typeface="Algerian" panose="04020705040A02060702" pitchFamily="82" charset="0"/>
              </a:rPr>
              <a:t>RICETTA BRASATO DI MAIALINO NERO CON RIDUZIONE DI NERO BUONO</a:t>
            </a:r>
          </a:p>
        </p:txBody>
      </p:sp>
      <p:sp>
        <p:nvSpPr>
          <p:cNvPr id="3" name="Segnaposto contenuto 2">
            <a:extLst>
              <a:ext uri="{FF2B5EF4-FFF2-40B4-BE49-F238E27FC236}">
                <a16:creationId xmlns:a16="http://schemas.microsoft.com/office/drawing/2014/main" id="{8855B6C3-02AD-607B-9513-33CF5ED88644}"/>
              </a:ext>
            </a:extLst>
          </p:cNvPr>
          <p:cNvSpPr>
            <a:spLocks noGrp="1"/>
          </p:cNvSpPr>
          <p:nvPr>
            <p:ph idx="1"/>
          </p:nvPr>
        </p:nvSpPr>
        <p:spPr>
          <a:solidFill>
            <a:schemeClr val="accent2">
              <a:lumMod val="75000"/>
            </a:schemeClr>
          </a:solidFill>
        </p:spPr>
        <p:txBody>
          <a:bodyPr>
            <a:normAutofit fontScale="47500" lnSpcReduction="20000"/>
          </a:bodyPr>
          <a:lstStyle/>
          <a:p>
            <a:r>
              <a:rPr lang="it-IT" sz="4800" b="1" i="1" dirty="0"/>
              <a:t>INGREDIENTI:</a:t>
            </a:r>
          </a:p>
          <a:p>
            <a:r>
              <a:rPr lang="it-IT" sz="4800" b="1" i="1" dirty="0"/>
              <a:t>1,5 KG DI  	GUANCIA MAIALINO NERO, </a:t>
            </a:r>
          </a:p>
          <a:p>
            <a:r>
              <a:rPr lang="it-IT" sz="4800" b="1" i="1" dirty="0"/>
              <a:t>2 CAROTE, TAGLIATE A FETTINE</a:t>
            </a:r>
          </a:p>
          <a:p>
            <a:r>
              <a:rPr lang="it-IT" sz="4800" b="1" i="1" dirty="0"/>
              <a:t>2 CIPOLLE, TAGLIATE A FETTINE</a:t>
            </a:r>
          </a:p>
          <a:p>
            <a:r>
              <a:rPr lang="it-IT" sz="4800" b="1" i="1" dirty="0"/>
              <a:t>2 SPICCHI D’AGLIO, TRITATI</a:t>
            </a:r>
          </a:p>
          <a:p>
            <a:r>
              <a:rPr lang="it-IT" sz="4800" b="1" i="1" dirty="0"/>
              <a:t>1 BICCHIERE DI VINO NERO BUONO</a:t>
            </a:r>
          </a:p>
          <a:p>
            <a:r>
              <a:rPr lang="it-IT" sz="4800" b="1" i="1" dirty="0"/>
              <a:t>1 BICCHIERE DI BRODO DI CARNE</a:t>
            </a:r>
          </a:p>
          <a:p>
            <a:r>
              <a:rPr lang="it-IT" sz="4800" b="1" i="1" dirty="0"/>
              <a:t>2 FOGLIE DI ALLORO</a:t>
            </a:r>
          </a:p>
          <a:p>
            <a:r>
              <a:rPr lang="it-IT" sz="4800" b="1" i="1" dirty="0"/>
              <a:t>1 MANCIATA DI ROSMARINO FRESCO</a:t>
            </a:r>
          </a:p>
          <a:p>
            <a:r>
              <a:rPr lang="it-IT" sz="4800" b="1" i="1" dirty="0"/>
              <a:t>SALE E PEPE Q.B.</a:t>
            </a:r>
          </a:p>
          <a:p>
            <a:r>
              <a:rPr lang="it-IT" sz="4800" b="1" i="1" dirty="0"/>
              <a:t>OLIO EXTRAVERGINE D’OLIVA</a:t>
            </a:r>
          </a:p>
          <a:p>
            <a:endParaRPr lang="it-IT" b="1" i="1" dirty="0"/>
          </a:p>
        </p:txBody>
      </p:sp>
      <p:pic>
        <p:nvPicPr>
          <p:cNvPr id="5" name="Immagine 4">
            <a:extLst>
              <a:ext uri="{FF2B5EF4-FFF2-40B4-BE49-F238E27FC236}">
                <a16:creationId xmlns:a16="http://schemas.microsoft.com/office/drawing/2014/main" id="{E39FC9F3-0B4B-26CE-F375-7C180C2C392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543674" y="1995488"/>
            <a:ext cx="3228976" cy="2605088"/>
          </a:xfrm>
          <a:prstGeom prst="rect">
            <a:avLst/>
          </a:prstGeom>
        </p:spPr>
      </p:pic>
    </p:spTree>
    <p:extLst>
      <p:ext uri="{BB962C8B-B14F-4D97-AF65-F5344CB8AC3E}">
        <p14:creationId xmlns:p14="http://schemas.microsoft.com/office/powerpoint/2010/main" val="3650659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93A4D1-A7CD-30E9-1BB9-970EA059A2B3}"/>
              </a:ext>
            </a:extLst>
          </p:cNvPr>
          <p:cNvSpPr>
            <a:spLocks noGrp="1"/>
          </p:cNvSpPr>
          <p:nvPr>
            <p:ph type="title"/>
          </p:nvPr>
        </p:nvSpPr>
        <p:spPr>
          <a:solidFill>
            <a:schemeClr val="accent2">
              <a:lumMod val="40000"/>
              <a:lumOff val="60000"/>
            </a:schemeClr>
          </a:solidFill>
        </p:spPr>
        <p:txBody>
          <a:bodyPr/>
          <a:lstStyle/>
          <a:p>
            <a:pPr algn="ctr"/>
            <a:r>
              <a:rPr lang="it-IT" b="1" i="1" dirty="0">
                <a:latin typeface="Algerian" panose="04020705040A02060702" pitchFamily="82" charset="0"/>
              </a:rPr>
              <a:t>PROCEDIMENTO</a:t>
            </a:r>
          </a:p>
        </p:txBody>
      </p:sp>
      <p:sp>
        <p:nvSpPr>
          <p:cNvPr id="3" name="Segnaposto contenuto 2">
            <a:extLst>
              <a:ext uri="{FF2B5EF4-FFF2-40B4-BE49-F238E27FC236}">
                <a16:creationId xmlns:a16="http://schemas.microsoft.com/office/drawing/2014/main" id="{8760F6A2-6460-AB52-C335-8CFC7D595DDA}"/>
              </a:ext>
            </a:extLst>
          </p:cNvPr>
          <p:cNvSpPr>
            <a:spLocks noGrp="1"/>
          </p:cNvSpPr>
          <p:nvPr>
            <p:ph idx="1"/>
          </p:nvPr>
        </p:nvSpPr>
        <p:spPr>
          <a:solidFill>
            <a:schemeClr val="accent2">
              <a:lumMod val="40000"/>
              <a:lumOff val="60000"/>
            </a:schemeClr>
          </a:solidFill>
        </p:spPr>
        <p:txBody>
          <a:bodyPr>
            <a:normAutofit fontScale="62500" lnSpcReduction="20000"/>
          </a:bodyPr>
          <a:lstStyle/>
          <a:p>
            <a:pPr marL="0" indent="0">
              <a:buNone/>
            </a:pPr>
            <a:endParaRPr lang="it-IT" b="1" i="1" dirty="0"/>
          </a:p>
          <a:p>
            <a:pPr marL="514350" indent="-514350">
              <a:buFont typeface="+mj-lt"/>
              <a:buAutoNum type="arabicPeriod"/>
            </a:pPr>
            <a:r>
              <a:rPr lang="it-IT" sz="3400" b="1" i="1" dirty="0"/>
              <a:t>ROSOLA LA CARNE IN UNA PENTOLA GRANDE, SCALDA UN Po’ D’OLIO D’OLIVA E ROSLOA I PEZZI DI MAIALINO NERO SU TUTTI I LATI FINO A DORATURA. RIMUOVI LA CARNE DALLA PENTOLA E METTILA DA PARTE.</a:t>
            </a:r>
          </a:p>
          <a:p>
            <a:pPr marL="514350" indent="-514350">
              <a:buFont typeface="+mj-lt"/>
              <a:buAutoNum type="arabicPeriod"/>
            </a:pPr>
            <a:r>
              <a:rPr lang="it-IT" sz="3400" b="1" i="1" dirty="0"/>
              <a:t>SOFFRIGGI LE VERDURE NELLO STESSO OLIO, AGGIUNGI LE CAROTE, LE CIPOLLE E L’AGLIO. SOFFRIGGI A FUOCO MEDIO FINO A QUANDO LE VERDURE SONO TENERE.</a:t>
            </a:r>
          </a:p>
          <a:p>
            <a:pPr marL="514350" indent="-514350">
              <a:buFont typeface="+mj-lt"/>
              <a:buAutoNum type="arabicPeriod"/>
            </a:pPr>
            <a:r>
              <a:rPr lang="it-IT" sz="3400" b="1" i="1" dirty="0"/>
              <a:t>AGGIUNGI IL VINO: VERSA IL VINO NERO BUONO NELLA PENTOLA E LASICA EVAPORARE IL LIQUIDO PER CIRCA 10 MINUTI, MESCOLANDO DI TANTO IN TANTO.</a:t>
            </a:r>
          </a:p>
          <a:p>
            <a:pPr marL="514350" indent="-514350">
              <a:buFont typeface="+mj-lt"/>
              <a:buAutoNum type="arabicPeriod"/>
            </a:pPr>
            <a:r>
              <a:rPr lang="it-IT" sz="3400" b="1" i="1" dirty="0"/>
              <a:t>AGGIUNGI LA CARNE E IL BRODO: RIMETTI LA CARNE NELLA PENTOLA, AGGIUNGI IL BRODO DI CARNE, LE FOGLIE DI ALLORO, IL ROSMARINO, IL TIMO, IL SALE E PEPE. PORTA A EBOLLIZIONE.</a:t>
            </a:r>
          </a:p>
          <a:p>
            <a:pPr marL="514350" indent="-514350">
              <a:buFont typeface="+mj-lt"/>
              <a:buAutoNum type="arabicPeriod"/>
            </a:pPr>
            <a:r>
              <a:rPr lang="it-IT" sz="3400" b="1" i="1" dirty="0"/>
              <a:t>COTTURA LENTA: RIDUCI IL FUOCO E LASCIA CUOCERE A FUOCO LENTO PER CIRCA 2-3 ORE, </a:t>
            </a:r>
            <a:r>
              <a:rPr lang="it-IT" sz="3400" b="1" i="1" dirty="0" err="1"/>
              <a:t>FINCHé</a:t>
            </a:r>
            <a:r>
              <a:rPr lang="it-IT" sz="3400" b="1" i="1" dirty="0"/>
              <a:t> LA CARNE è TENERA E IL SUGO è BEN AMALGAMATO</a:t>
            </a:r>
          </a:p>
          <a:p>
            <a:pPr marL="514350" indent="-514350">
              <a:buFont typeface="+mj-lt"/>
              <a:buAutoNum type="arabicPeriod"/>
            </a:pPr>
            <a:r>
              <a:rPr lang="it-IT" sz="3400" b="1" i="1" dirty="0"/>
              <a:t>SERVI: UNA VOLTA COTTA, RIMUOVI LE FOGLIE DI ALLORO E SERVI IL BRASATO CON UNA FETTA DI PANE O UNA PORZIONE DI POLENTA.</a:t>
            </a:r>
          </a:p>
          <a:p>
            <a:endParaRPr lang="it-IT" dirty="0"/>
          </a:p>
        </p:txBody>
      </p:sp>
    </p:spTree>
    <p:extLst>
      <p:ext uri="{BB962C8B-B14F-4D97-AF65-F5344CB8AC3E}">
        <p14:creationId xmlns:p14="http://schemas.microsoft.com/office/powerpoint/2010/main" val="2911582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50274" y="-229334"/>
            <a:ext cx="12692548" cy="3658334"/>
            <a:chOff x="0" y="0"/>
            <a:chExt cx="5014340" cy="1445268"/>
          </a:xfrm>
        </p:grpSpPr>
        <p:sp>
          <p:nvSpPr>
            <p:cNvPr id="3" name="Freeform 3"/>
            <p:cNvSpPr/>
            <p:nvPr/>
          </p:nvSpPr>
          <p:spPr>
            <a:xfrm>
              <a:off x="0" y="0"/>
              <a:ext cx="5014340" cy="1445268"/>
            </a:xfrm>
            <a:custGeom>
              <a:avLst/>
              <a:gdLst/>
              <a:ahLst/>
              <a:cxnLst/>
              <a:rect l="l" t="t" r="r" b="b"/>
              <a:pathLst>
                <a:path w="5014340" h="1445268">
                  <a:moveTo>
                    <a:pt x="0" y="0"/>
                  </a:moveTo>
                  <a:lnTo>
                    <a:pt x="5014340" y="0"/>
                  </a:lnTo>
                  <a:lnTo>
                    <a:pt x="5014340" y="1445268"/>
                  </a:lnTo>
                  <a:lnTo>
                    <a:pt x="0" y="1445268"/>
                  </a:lnTo>
                  <a:close/>
                </a:path>
              </a:pathLst>
            </a:custGeom>
            <a:solidFill>
              <a:srgbClr val="760E0E"/>
            </a:solidFill>
          </p:spPr>
        </p:sp>
        <p:sp>
          <p:nvSpPr>
            <p:cNvPr id="4" name="TextBox 4"/>
            <p:cNvSpPr txBox="1"/>
            <p:nvPr/>
          </p:nvSpPr>
          <p:spPr>
            <a:xfrm>
              <a:off x="0" y="-28575"/>
              <a:ext cx="5014340" cy="1473843"/>
            </a:xfrm>
            <a:prstGeom prst="rect">
              <a:avLst/>
            </a:prstGeom>
          </p:spPr>
          <p:txBody>
            <a:bodyPr lIns="50800" tIns="50800" rIns="50800" bIns="50800" rtlCol="0" anchor="ctr"/>
            <a:lstStyle/>
            <a:p>
              <a:pPr algn="ctr">
                <a:lnSpc>
                  <a:spcPts val="1400"/>
                </a:lnSpc>
              </a:pPr>
              <a:endParaRPr/>
            </a:p>
          </p:txBody>
        </p:sp>
      </p:grpSp>
      <p:sp>
        <p:nvSpPr>
          <p:cNvPr id="5" name="Freeform 5"/>
          <p:cNvSpPr/>
          <p:nvPr/>
        </p:nvSpPr>
        <p:spPr>
          <a:xfrm>
            <a:off x="308986" y="1990193"/>
            <a:ext cx="10820400" cy="3594520"/>
          </a:xfrm>
          <a:custGeom>
            <a:avLst/>
            <a:gdLst/>
            <a:ahLst/>
            <a:cxnLst/>
            <a:rect l="l" t="t" r="r" b="b"/>
            <a:pathLst>
              <a:path w="16230600" h="5391780">
                <a:moveTo>
                  <a:pt x="0" y="0"/>
                </a:moveTo>
                <a:lnTo>
                  <a:pt x="16230600" y="0"/>
                </a:lnTo>
                <a:lnTo>
                  <a:pt x="16230600" y="5391779"/>
                </a:lnTo>
                <a:lnTo>
                  <a:pt x="0" y="5391779"/>
                </a:lnTo>
                <a:lnTo>
                  <a:pt x="0" y="0"/>
                </a:lnTo>
                <a:close/>
              </a:path>
            </a:pathLst>
          </a:custGeom>
          <a:blipFill>
            <a:blip r:embed="rId2"/>
            <a:stretch>
              <a:fillRect t="-18250" b="-18250"/>
            </a:stretch>
          </a:blipFill>
        </p:spPr>
      </p:sp>
      <p:sp>
        <p:nvSpPr>
          <p:cNvPr id="6" name="TextBox 6"/>
          <p:cNvSpPr txBox="1"/>
          <p:nvPr/>
        </p:nvSpPr>
        <p:spPr>
          <a:xfrm>
            <a:off x="1375321" y="711200"/>
            <a:ext cx="9441359" cy="872034"/>
          </a:xfrm>
          <a:prstGeom prst="rect">
            <a:avLst/>
          </a:prstGeom>
        </p:spPr>
        <p:txBody>
          <a:bodyPr lIns="0" tIns="0" rIns="0" bIns="0" rtlCol="0" anchor="t">
            <a:spAutoFit/>
          </a:bodyPr>
          <a:lstStyle/>
          <a:p>
            <a:pPr algn="ctr">
              <a:lnSpc>
                <a:spcPts val="3353"/>
              </a:lnSpc>
            </a:pPr>
            <a:r>
              <a:rPr lang="en-US" sz="3000">
                <a:solidFill>
                  <a:srgbClr val="FFFFFF"/>
                </a:solidFill>
                <a:latin typeface="Lovelo Line"/>
                <a:ea typeface="Lovelo Line"/>
                <a:cs typeface="Lovelo Line"/>
                <a:sym typeface="Lovelo Line"/>
              </a:rPr>
              <a:t>LA CROSTATA DI VISCIOLE TRADIZIONALE DI SEZZE</a:t>
            </a:r>
          </a:p>
        </p:txBody>
      </p:sp>
      <p:sp>
        <p:nvSpPr>
          <p:cNvPr id="7" name="AutoShape 7"/>
          <p:cNvSpPr/>
          <p:nvPr/>
        </p:nvSpPr>
        <p:spPr>
          <a:xfrm>
            <a:off x="685800" y="6424939"/>
            <a:ext cx="10820400" cy="0"/>
          </a:xfrm>
          <a:prstGeom prst="line">
            <a:avLst/>
          </a:prstGeom>
          <a:ln w="9525" cap="flat">
            <a:solidFill>
              <a:srgbClr val="000000"/>
            </a:solidFill>
            <a:prstDash val="solid"/>
            <a:headEnd type="none" w="sm" len="sm"/>
            <a:tailEnd type="none" w="sm" len="sm"/>
          </a:ln>
        </p:spPr>
      </p:sp>
    </p:spTree>
    <p:extLst>
      <p:ext uri="{BB962C8B-B14F-4D97-AF65-F5344CB8AC3E}">
        <p14:creationId xmlns:p14="http://schemas.microsoft.com/office/powerpoint/2010/main" val="16102611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32020" y="4292919"/>
            <a:ext cx="5793317" cy="2791170"/>
            <a:chOff x="0" y="0"/>
            <a:chExt cx="11586633" cy="5582340"/>
          </a:xfrm>
        </p:grpSpPr>
        <p:sp>
          <p:nvSpPr>
            <p:cNvPr id="3" name="Freeform 3"/>
            <p:cNvSpPr/>
            <p:nvPr/>
          </p:nvSpPr>
          <p:spPr>
            <a:xfrm>
              <a:off x="0" y="0"/>
              <a:ext cx="5689600" cy="5582340"/>
            </a:xfrm>
            <a:custGeom>
              <a:avLst/>
              <a:gdLst/>
              <a:ahLst/>
              <a:cxnLst/>
              <a:rect l="l" t="t" r="r" b="b"/>
              <a:pathLst>
                <a:path w="5689600" h="5582340">
                  <a:moveTo>
                    <a:pt x="0" y="0"/>
                  </a:moveTo>
                  <a:lnTo>
                    <a:pt x="5689600" y="0"/>
                  </a:lnTo>
                  <a:lnTo>
                    <a:pt x="5689600" y="5582340"/>
                  </a:lnTo>
                  <a:lnTo>
                    <a:pt x="0" y="5582340"/>
                  </a:lnTo>
                  <a:lnTo>
                    <a:pt x="0" y="0"/>
                  </a:lnTo>
                  <a:close/>
                </a:path>
              </a:pathLst>
            </a:custGeom>
            <a:blipFill>
              <a:blip r:embed="rId2">
                <a:extLst>
                  <a:ext uri="{96DAC541-7B7A-43D3-8B79-37D633B846F1}">
                    <asvg:svgBlip xmlns:asvg="http://schemas.microsoft.com/office/drawing/2016/SVG/main" r:embed="rId3"/>
                  </a:ext>
                </a:extLst>
              </a:blip>
              <a:stretch>
                <a:fillRect l="-11559" r="-121039"/>
              </a:stretch>
            </a:blipFill>
          </p:spPr>
        </p:sp>
        <p:sp>
          <p:nvSpPr>
            <p:cNvPr id="4" name="Freeform 4"/>
            <p:cNvSpPr/>
            <p:nvPr/>
          </p:nvSpPr>
          <p:spPr>
            <a:xfrm>
              <a:off x="5897033" y="0"/>
              <a:ext cx="5689600" cy="5582340"/>
            </a:xfrm>
            <a:custGeom>
              <a:avLst/>
              <a:gdLst/>
              <a:ahLst/>
              <a:cxnLst/>
              <a:rect l="l" t="t" r="r" b="b"/>
              <a:pathLst>
                <a:path w="5689600" h="5582340">
                  <a:moveTo>
                    <a:pt x="0" y="0"/>
                  </a:moveTo>
                  <a:lnTo>
                    <a:pt x="5689600" y="0"/>
                  </a:lnTo>
                  <a:lnTo>
                    <a:pt x="5689600" y="5582340"/>
                  </a:lnTo>
                  <a:lnTo>
                    <a:pt x="0" y="5582340"/>
                  </a:lnTo>
                  <a:lnTo>
                    <a:pt x="0" y="0"/>
                  </a:lnTo>
                  <a:close/>
                </a:path>
              </a:pathLst>
            </a:custGeom>
            <a:blipFill>
              <a:blip r:embed="rId2">
                <a:extLst>
                  <a:ext uri="{96DAC541-7B7A-43D3-8B79-37D633B846F1}">
                    <asvg:svgBlip xmlns:asvg="http://schemas.microsoft.com/office/drawing/2016/SVG/main" r:embed="rId3"/>
                  </a:ext>
                </a:extLst>
              </a:blip>
              <a:stretch>
                <a:fillRect l="-11559" r="-121039"/>
              </a:stretch>
            </a:blipFill>
          </p:spPr>
        </p:sp>
      </p:grpSp>
      <p:sp>
        <p:nvSpPr>
          <p:cNvPr id="5" name="Freeform 5"/>
          <p:cNvSpPr/>
          <p:nvPr/>
        </p:nvSpPr>
        <p:spPr>
          <a:xfrm>
            <a:off x="7891143" y="685800"/>
            <a:ext cx="3675070" cy="5486400"/>
          </a:xfrm>
          <a:custGeom>
            <a:avLst/>
            <a:gdLst/>
            <a:ahLst/>
            <a:cxnLst/>
            <a:rect l="l" t="t" r="r" b="b"/>
            <a:pathLst>
              <a:path w="5512605" h="8229600">
                <a:moveTo>
                  <a:pt x="0" y="0"/>
                </a:moveTo>
                <a:lnTo>
                  <a:pt x="5512606" y="0"/>
                </a:lnTo>
                <a:lnTo>
                  <a:pt x="5512606" y="8229600"/>
                </a:lnTo>
                <a:lnTo>
                  <a:pt x="0" y="8229600"/>
                </a:lnTo>
                <a:lnTo>
                  <a:pt x="0" y="0"/>
                </a:lnTo>
                <a:close/>
              </a:path>
            </a:pathLst>
          </a:custGeom>
          <a:blipFill>
            <a:blip r:embed="rId4"/>
            <a:stretch>
              <a:fillRect l="-62169" r="-62169"/>
            </a:stretch>
          </a:blipFill>
        </p:spPr>
      </p:sp>
      <p:grpSp>
        <p:nvGrpSpPr>
          <p:cNvPr id="6" name="Group 6"/>
          <p:cNvGrpSpPr/>
          <p:nvPr/>
        </p:nvGrpSpPr>
        <p:grpSpPr>
          <a:xfrm>
            <a:off x="1168125" y="685801"/>
            <a:ext cx="4380787" cy="4269144"/>
            <a:chOff x="0" y="0"/>
            <a:chExt cx="8761575" cy="8538288"/>
          </a:xfrm>
        </p:grpSpPr>
        <p:sp>
          <p:nvSpPr>
            <p:cNvPr id="7" name="TextBox 7"/>
            <p:cNvSpPr txBox="1"/>
            <p:nvPr/>
          </p:nvSpPr>
          <p:spPr>
            <a:xfrm>
              <a:off x="0" y="0"/>
              <a:ext cx="8761575" cy="2154436"/>
            </a:xfrm>
            <a:prstGeom prst="rect">
              <a:avLst/>
            </a:prstGeom>
          </p:spPr>
          <p:txBody>
            <a:bodyPr lIns="0" tIns="0" rIns="0" bIns="0" rtlCol="0" anchor="t">
              <a:spAutoFit/>
            </a:bodyPr>
            <a:lstStyle/>
            <a:p>
              <a:pPr>
                <a:lnSpc>
                  <a:spcPts val="4232"/>
                </a:lnSpc>
              </a:pPr>
              <a:r>
                <a:rPr lang="en-US" sz="3500">
                  <a:solidFill>
                    <a:srgbClr val="760E0E"/>
                  </a:solidFill>
                  <a:latin typeface="Shrikhand"/>
                  <a:ea typeface="Shrikhand"/>
                  <a:cs typeface="Shrikhand"/>
                  <a:sym typeface="Shrikhand"/>
                </a:rPr>
                <a:t>LA STORIA DELLA VISCIOLA:</a:t>
              </a:r>
            </a:p>
          </p:txBody>
        </p:sp>
        <p:sp>
          <p:nvSpPr>
            <p:cNvPr id="8" name="TextBox 8"/>
            <p:cNvSpPr txBox="1"/>
            <p:nvPr/>
          </p:nvSpPr>
          <p:spPr>
            <a:xfrm>
              <a:off x="0" y="2415586"/>
              <a:ext cx="8761575" cy="6122702"/>
            </a:xfrm>
            <a:prstGeom prst="rect">
              <a:avLst/>
            </a:prstGeom>
          </p:spPr>
          <p:txBody>
            <a:bodyPr lIns="0" tIns="0" rIns="0" bIns="0" rtlCol="0" anchor="t">
              <a:spAutoFit/>
            </a:bodyPr>
            <a:lstStyle/>
            <a:p>
              <a:pPr>
                <a:lnSpc>
                  <a:spcPts val="1375"/>
                </a:lnSpc>
              </a:pPr>
              <a:r>
                <a:rPr lang="en-US" sz="1600" dirty="0">
                  <a:solidFill>
                    <a:srgbClr val="000000"/>
                  </a:solidFill>
                  <a:latin typeface="Calibri" panose="020F0502020204030204" pitchFamily="34" charset="0"/>
                  <a:ea typeface="Horizon"/>
                  <a:cs typeface="Calibri" panose="020F0502020204030204" pitchFamily="34" charset="0"/>
                  <a:sym typeface="Horizon"/>
                </a:rPr>
                <a:t>La </a:t>
              </a:r>
              <a:r>
                <a:rPr lang="en-US" sz="1600" dirty="0" err="1">
                  <a:solidFill>
                    <a:srgbClr val="000000"/>
                  </a:solidFill>
                  <a:latin typeface="Calibri" panose="020F0502020204030204" pitchFamily="34" charset="0"/>
                  <a:ea typeface="Horizon"/>
                  <a:cs typeface="Calibri" panose="020F0502020204030204" pitchFamily="34" charset="0"/>
                  <a:sym typeface="Horizon"/>
                </a:rPr>
                <a:t>coltura</a:t>
              </a:r>
              <a:r>
                <a:rPr lang="en-US" sz="1600" dirty="0">
                  <a:solidFill>
                    <a:srgbClr val="000000"/>
                  </a:solidFill>
                  <a:latin typeface="Calibri" panose="020F0502020204030204" pitchFamily="34" charset="0"/>
                  <a:ea typeface="Horizon"/>
                  <a:cs typeface="Calibri" panose="020F0502020204030204" pitchFamily="34" charset="0"/>
                  <a:sym typeface="Horizon"/>
                </a:rPr>
                <a:t> del </a:t>
              </a:r>
              <a:r>
                <a:rPr lang="en-US" sz="1600" dirty="0" err="1">
                  <a:solidFill>
                    <a:srgbClr val="000000"/>
                  </a:solidFill>
                  <a:latin typeface="Calibri" panose="020F0502020204030204" pitchFamily="34" charset="0"/>
                  <a:ea typeface="Horizon"/>
                  <a:cs typeface="Calibri" panose="020F0502020204030204" pitchFamily="34" charset="0"/>
                  <a:sym typeface="Horizon"/>
                </a:rPr>
                <a:t>ciliegio</a:t>
              </a:r>
              <a:r>
                <a:rPr lang="en-US" sz="1600" dirty="0">
                  <a:solidFill>
                    <a:srgbClr val="000000"/>
                  </a:solidFill>
                  <a:latin typeface="Calibri" panose="020F0502020204030204" pitchFamily="34" charset="0"/>
                  <a:ea typeface="Horizon"/>
                  <a:cs typeface="Calibri" panose="020F0502020204030204" pitchFamily="34" charset="0"/>
                  <a:sym typeface="Horizon"/>
                </a:rPr>
                <a:t> </a:t>
              </a:r>
              <a:r>
                <a:rPr lang="en-US" sz="1600" dirty="0" err="1">
                  <a:solidFill>
                    <a:srgbClr val="000000"/>
                  </a:solidFill>
                  <a:latin typeface="Calibri" panose="020F0502020204030204" pitchFamily="34" charset="0"/>
                  <a:ea typeface="Horizon"/>
                  <a:cs typeface="Calibri" panose="020F0502020204030204" pitchFamily="34" charset="0"/>
                  <a:sym typeface="Horizon"/>
                </a:rPr>
                <a:t>acido</a:t>
              </a:r>
              <a:r>
                <a:rPr lang="en-US" sz="1600" dirty="0">
                  <a:solidFill>
                    <a:srgbClr val="000000"/>
                  </a:solidFill>
                  <a:latin typeface="Calibri" panose="020F0502020204030204" pitchFamily="34" charset="0"/>
                  <a:ea typeface="Horizon"/>
                  <a:cs typeface="Calibri" panose="020F0502020204030204" pitchFamily="34" charset="0"/>
                  <a:sym typeface="Horizon"/>
                </a:rPr>
                <a:t> Prunus Cerasus </a:t>
              </a:r>
              <a:r>
                <a:rPr lang="en-US" sz="1600" dirty="0" err="1">
                  <a:solidFill>
                    <a:srgbClr val="000000"/>
                  </a:solidFill>
                  <a:latin typeface="Calibri" panose="020F0502020204030204" pitchFamily="34" charset="0"/>
                  <a:ea typeface="Horizon"/>
                  <a:cs typeface="Calibri" panose="020F0502020204030204" pitchFamily="34" charset="0"/>
                  <a:sym typeface="Horizon"/>
                </a:rPr>
                <a:t>nelle</a:t>
              </a:r>
              <a:r>
                <a:rPr lang="en-US" sz="1600" dirty="0">
                  <a:solidFill>
                    <a:srgbClr val="000000"/>
                  </a:solidFill>
                  <a:latin typeface="Calibri" panose="020F0502020204030204" pitchFamily="34" charset="0"/>
                  <a:ea typeface="Horizon"/>
                  <a:cs typeface="Calibri" panose="020F0502020204030204" pitchFamily="34" charset="0"/>
                  <a:sym typeface="Horizon"/>
                </a:rPr>
                <a:t> sue </a:t>
              </a:r>
              <a:r>
                <a:rPr lang="en-US" sz="1600" dirty="0" err="1">
                  <a:solidFill>
                    <a:srgbClr val="000000"/>
                  </a:solidFill>
                  <a:latin typeface="Calibri" panose="020F0502020204030204" pitchFamily="34" charset="0"/>
                  <a:ea typeface="Horizon"/>
                  <a:cs typeface="Calibri" panose="020F0502020204030204" pitchFamily="34" charset="0"/>
                  <a:sym typeface="Horizon"/>
                </a:rPr>
                <a:t>varietà</a:t>
              </a:r>
              <a:r>
                <a:rPr lang="en-US" sz="1600" dirty="0">
                  <a:solidFill>
                    <a:srgbClr val="000000"/>
                  </a:solidFill>
                  <a:latin typeface="Calibri" panose="020F0502020204030204" pitchFamily="34" charset="0"/>
                  <a:ea typeface="Horizon"/>
                  <a:cs typeface="Calibri" panose="020F0502020204030204" pitchFamily="34" charset="0"/>
                  <a:sym typeface="Horizon"/>
                </a:rPr>
                <a:t> la </a:t>
              </a:r>
              <a:r>
                <a:rPr lang="en-US" sz="1600" dirty="0" err="1">
                  <a:solidFill>
                    <a:srgbClr val="000000"/>
                  </a:solidFill>
                  <a:latin typeface="Calibri" panose="020F0502020204030204" pitchFamily="34" charset="0"/>
                  <a:ea typeface="Horizon"/>
                  <a:cs typeface="Calibri" panose="020F0502020204030204" pitchFamily="34" charset="0"/>
                  <a:sym typeface="Horizon"/>
                </a:rPr>
                <a:t>visciola</a:t>
              </a:r>
              <a:r>
                <a:rPr lang="en-US" sz="1600" dirty="0">
                  <a:solidFill>
                    <a:srgbClr val="000000"/>
                  </a:solidFill>
                  <a:latin typeface="Calibri" panose="020F0502020204030204" pitchFamily="34" charset="0"/>
                  <a:ea typeface="Horizon"/>
                  <a:cs typeface="Calibri" panose="020F0502020204030204" pitchFamily="34" charset="0"/>
                  <a:sym typeface="Horizon"/>
                </a:rPr>
                <a:t> era molto </a:t>
              </a:r>
              <a:r>
                <a:rPr lang="en-US" sz="1600" dirty="0" err="1">
                  <a:solidFill>
                    <a:srgbClr val="000000"/>
                  </a:solidFill>
                  <a:latin typeface="Calibri" panose="020F0502020204030204" pitchFamily="34" charset="0"/>
                  <a:ea typeface="Horizon"/>
                  <a:cs typeface="Calibri" panose="020F0502020204030204" pitchFamily="34" charset="0"/>
                  <a:sym typeface="Horizon"/>
                </a:rPr>
                <a:t>diffusa</a:t>
              </a:r>
              <a:r>
                <a:rPr lang="en-US" sz="1600" dirty="0">
                  <a:solidFill>
                    <a:srgbClr val="000000"/>
                  </a:solidFill>
                  <a:latin typeface="Calibri" panose="020F0502020204030204" pitchFamily="34" charset="0"/>
                  <a:ea typeface="Horizon"/>
                  <a:cs typeface="Calibri" panose="020F0502020204030204" pitchFamily="34" charset="0"/>
                  <a:sym typeface="Horizon"/>
                </a:rPr>
                <a:t> </a:t>
              </a:r>
              <a:r>
                <a:rPr lang="en-US" sz="1600" dirty="0" err="1">
                  <a:solidFill>
                    <a:srgbClr val="000000"/>
                  </a:solidFill>
                  <a:latin typeface="Calibri" panose="020F0502020204030204" pitchFamily="34" charset="0"/>
                  <a:ea typeface="Horizon"/>
                  <a:cs typeface="Calibri" panose="020F0502020204030204" pitchFamily="34" charset="0"/>
                  <a:sym typeface="Horizon"/>
                </a:rPr>
                <a:t>nei</a:t>
              </a:r>
              <a:r>
                <a:rPr lang="en-US" sz="1600" dirty="0">
                  <a:solidFill>
                    <a:srgbClr val="000000"/>
                  </a:solidFill>
                  <a:latin typeface="Calibri" panose="020F0502020204030204" pitchFamily="34" charset="0"/>
                  <a:ea typeface="Horizon"/>
                  <a:cs typeface="Calibri" panose="020F0502020204030204" pitchFamily="34" charset="0"/>
                  <a:sym typeface="Horizon"/>
                </a:rPr>
                <a:t> tempi </a:t>
              </a:r>
              <a:r>
                <a:rPr lang="en-US" sz="1600" dirty="0" err="1">
                  <a:solidFill>
                    <a:srgbClr val="000000"/>
                  </a:solidFill>
                  <a:latin typeface="Calibri" panose="020F0502020204030204" pitchFamily="34" charset="0"/>
                  <a:ea typeface="Horizon"/>
                  <a:cs typeface="Calibri" panose="020F0502020204030204" pitchFamily="34" charset="0"/>
                  <a:sym typeface="Horizon"/>
                </a:rPr>
                <a:t>passati</a:t>
              </a:r>
              <a:r>
                <a:rPr lang="en-US" sz="1600" dirty="0">
                  <a:solidFill>
                    <a:srgbClr val="000000"/>
                  </a:solidFill>
                  <a:latin typeface="Calibri" panose="020F0502020204030204" pitchFamily="34" charset="0"/>
                  <a:ea typeface="Horizon"/>
                  <a:cs typeface="Calibri" panose="020F0502020204030204" pitchFamily="34" charset="0"/>
                  <a:sym typeface="Horizon"/>
                </a:rPr>
                <a:t> sui Monti </a:t>
              </a:r>
              <a:r>
                <a:rPr lang="en-US" sz="1600" dirty="0" err="1">
                  <a:solidFill>
                    <a:srgbClr val="000000"/>
                  </a:solidFill>
                  <a:latin typeface="Calibri" panose="020F0502020204030204" pitchFamily="34" charset="0"/>
                  <a:ea typeface="Horizon"/>
                  <a:cs typeface="Calibri" panose="020F0502020204030204" pitchFamily="34" charset="0"/>
                  <a:sym typeface="Horizon"/>
                </a:rPr>
                <a:t>Lepini</a:t>
              </a:r>
              <a:r>
                <a:rPr lang="en-US" sz="1600" dirty="0">
                  <a:solidFill>
                    <a:srgbClr val="000000"/>
                  </a:solidFill>
                  <a:latin typeface="Calibri" panose="020F0502020204030204" pitchFamily="34" charset="0"/>
                  <a:ea typeface="Horizon"/>
                  <a:cs typeface="Calibri" panose="020F0502020204030204" pitchFamily="34" charset="0"/>
                  <a:sym typeface="Horizon"/>
                </a:rPr>
                <a:t>, </a:t>
              </a:r>
              <a:r>
                <a:rPr lang="en-US" sz="1600" dirty="0" err="1">
                  <a:solidFill>
                    <a:srgbClr val="000000"/>
                  </a:solidFill>
                  <a:latin typeface="Calibri" panose="020F0502020204030204" pitchFamily="34" charset="0"/>
                  <a:ea typeface="Horizon"/>
                  <a:cs typeface="Calibri" panose="020F0502020204030204" pitchFamily="34" charset="0"/>
                  <a:sym typeface="Horizon"/>
                </a:rPr>
                <a:t>precisamente</a:t>
              </a:r>
              <a:r>
                <a:rPr lang="en-US" sz="1600" dirty="0">
                  <a:solidFill>
                    <a:srgbClr val="000000"/>
                  </a:solidFill>
                  <a:latin typeface="Calibri" panose="020F0502020204030204" pitchFamily="34" charset="0"/>
                  <a:ea typeface="Horizon"/>
                  <a:cs typeface="Calibri" panose="020F0502020204030204" pitchFamily="34" charset="0"/>
                  <a:sym typeface="Horizon"/>
                </a:rPr>
                <a:t> </a:t>
              </a:r>
              <a:r>
                <a:rPr lang="en-US" sz="1600" dirty="0" err="1">
                  <a:solidFill>
                    <a:srgbClr val="000000"/>
                  </a:solidFill>
                  <a:latin typeface="Calibri" panose="020F0502020204030204" pitchFamily="34" charset="0"/>
                  <a:ea typeface="Horizon"/>
                  <a:cs typeface="Calibri" panose="020F0502020204030204" pitchFamily="34" charset="0"/>
                  <a:sym typeface="Horizon"/>
                </a:rPr>
                <a:t>nel</a:t>
              </a:r>
              <a:r>
                <a:rPr lang="en-US" sz="1600" dirty="0">
                  <a:solidFill>
                    <a:srgbClr val="000000"/>
                  </a:solidFill>
                  <a:latin typeface="Calibri" panose="020F0502020204030204" pitchFamily="34" charset="0"/>
                  <a:ea typeface="Horizon"/>
                  <a:cs typeface="Calibri" panose="020F0502020204030204" pitchFamily="34" charset="0"/>
                  <a:sym typeface="Horizon"/>
                </a:rPr>
                <a:t> </a:t>
              </a:r>
              <a:r>
                <a:rPr lang="en-US" sz="1600" dirty="0" err="1">
                  <a:solidFill>
                    <a:srgbClr val="000000"/>
                  </a:solidFill>
                  <a:latin typeface="Calibri" panose="020F0502020204030204" pitchFamily="34" charset="0"/>
                  <a:ea typeface="Horizon"/>
                  <a:cs typeface="Calibri" panose="020F0502020204030204" pitchFamily="34" charset="0"/>
                  <a:sym typeface="Horizon"/>
                </a:rPr>
                <a:t>comprensorio</a:t>
              </a:r>
              <a:r>
                <a:rPr lang="en-US" sz="1600" dirty="0">
                  <a:solidFill>
                    <a:srgbClr val="000000"/>
                  </a:solidFill>
                  <a:latin typeface="Calibri" panose="020F0502020204030204" pitchFamily="34" charset="0"/>
                  <a:ea typeface="Horizon"/>
                  <a:cs typeface="Calibri" panose="020F0502020204030204" pitchFamily="34" charset="0"/>
                  <a:sym typeface="Horizon"/>
                </a:rPr>
                <a:t> </a:t>
              </a:r>
              <a:r>
                <a:rPr lang="en-US" sz="1600" dirty="0" err="1">
                  <a:solidFill>
                    <a:srgbClr val="000000"/>
                  </a:solidFill>
                  <a:latin typeface="Calibri" panose="020F0502020204030204" pitchFamily="34" charset="0"/>
                  <a:ea typeface="Horizon"/>
                  <a:cs typeface="Calibri" panose="020F0502020204030204" pitchFamily="34" charset="0"/>
                  <a:sym typeface="Horizon"/>
                </a:rPr>
                <a:t>Setino</a:t>
              </a:r>
              <a:r>
                <a:rPr lang="en-US" sz="1600" dirty="0">
                  <a:solidFill>
                    <a:srgbClr val="000000"/>
                  </a:solidFill>
                  <a:latin typeface="Calibri" panose="020F0502020204030204" pitchFamily="34" charset="0"/>
                  <a:ea typeface="Horizon"/>
                  <a:cs typeface="Calibri" panose="020F0502020204030204" pitchFamily="34" charset="0"/>
                  <a:sym typeface="Horizon"/>
                </a:rPr>
                <a:t> e </a:t>
              </a:r>
              <a:r>
                <a:rPr lang="en-US" sz="1600" dirty="0" err="1">
                  <a:solidFill>
                    <a:srgbClr val="000000"/>
                  </a:solidFill>
                  <a:latin typeface="Calibri" panose="020F0502020204030204" pitchFamily="34" charset="0"/>
                  <a:ea typeface="Horizon"/>
                  <a:cs typeface="Calibri" panose="020F0502020204030204" pitchFamily="34" charset="0"/>
                  <a:sym typeface="Horizon"/>
                </a:rPr>
                <a:t>rappresentava</a:t>
              </a:r>
              <a:r>
                <a:rPr lang="en-US" sz="1600" dirty="0">
                  <a:solidFill>
                    <a:srgbClr val="000000"/>
                  </a:solidFill>
                  <a:latin typeface="Calibri" panose="020F0502020204030204" pitchFamily="34" charset="0"/>
                  <a:ea typeface="Horizon"/>
                  <a:cs typeface="Calibri" panose="020F0502020204030204" pitchFamily="34" charset="0"/>
                  <a:sym typeface="Horizon"/>
                </a:rPr>
                <a:t> in </a:t>
              </a:r>
              <a:r>
                <a:rPr lang="en-US" sz="1600" dirty="0" err="1">
                  <a:solidFill>
                    <a:srgbClr val="000000"/>
                  </a:solidFill>
                  <a:latin typeface="Calibri" panose="020F0502020204030204" pitchFamily="34" charset="0"/>
                  <a:ea typeface="Horizon"/>
                  <a:cs typeface="Calibri" panose="020F0502020204030204" pitchFamily="34" charset="0"/>
                  <a:sym typeface="Horizon"/>
                </a:rPr>
                <a:t>passato</a:t>
              </a:r>
              <a:r>
                <a:rPr lang="en-US" sz="1600" dirty="0">
                  <a:solidFill>
                    <a:srgbClr val="000000"/>
                  </a:solidFill>
                  <a:latin typeface="Calibri" panose="020F0502020204030204" pitchFamily="34" charset="0"/>
                  <a:ea typeface="Horizon"/>
                  <a:cs typeface="Calibri" panose="020F0502020204030204" pitchFamily="34" charset="0"/>
                  <a:sym typeface="Horizon"/>
                </a:rPr>
                <a:t> </a:t>
              </a:r>
              <a:r>
                <a:rPr lang="en-US" sz="1600" dirty="0" err="1">
                  <a:solidFill>
                    <a:srgbClr val="000000"/>
                  </a:solidFill>
                  <a:latin typeface="Calibri" panose="020F0502020204030204" pitchFamily="34" charset="0"/>
                  <a:ea typeface="Horizon"/>
                  <a:cs typeface="Calibri" panose="020F0502020204030204" pitchFamily="34" charset="0"/>
                  <a:sym typeface="Horizon"/>
                </a:rPr>
                <a:t>un’entrata</a:t>
              </a:r>
              <a:r>
                <a:rPr lang="en-US" sz="1600" dirty="0">
                  <a:solidFill>
                    <a:srgbClr val="000000"/>
                  </a:solidFill>
                  <a:latin typeface="Calibri" panose="020F0502020204030204" pitchFamily="34" charset="0"/>
                  <a:ea typeface="Horizon"/>
                  <a:cs typeface="Calibri" panose="020F0502020204030204" pitchFamily="34" charset="0"/>
                  <a:sym typeface="Horizon"/>
                </a:rPr>
                <a:t> per le </a:t>
              </a:r>
              <a:r>
                <a:rPr lang="en-US" sz="1600" dirty="0" err="1">
                  <a:solidFill>
                    <a:srgbClr val="000000"/>
                  </a:solidFill>
                  <a:latin typeface="Calibri" panose="020F0502020204030204" pitchFamily="34" charset="0"/>
                  <a:ea typeface="Horizon"/>
                  <a:cs typeface="Calibri" panose="020F0502020204030204" pitchFamily="34" charset="0"/>
                  <a:sym typeface="Horizon"/>
                </a:rPr>
                <a:t>aziende</a:t>
              </a:r>
              <a:r>
                <a:rPr lang="en-US" sz="1600" dirty="0">
                  <a:solidFill>
                    <a:srgbClr val="000000"/>
                  </a:solidFill>
                  <a:latin typeface="Calibri" panose="020F0502020204030204" pitchFamily="34" charset="0"/>
                  <a:ea typeface="Horizon"/>
                  <a:cs typeface="Calibri" panose="020F0502020204030204" pitchFamily="34" charset="0"/>
                  <a:sym typeface="Horizon"/>
                </a:rPr>
                <a:t> di </a:t>
              </a:r>
              <a:r>
                <a:rPr lang="en-US" sz="1600" dirty="0" err="1">
                  <a:solidFill>
                    <a:srgbClr val="000000"/>
                  </a:solidFill>
                  <a:latin typeface="Calibri" panose="020F0502020204030204" pitchFamily="34" charset="0"/>
                  <a:ea typeface="Horizon"/>
                  <a:cs typeface="Calibri" panose="020F0502020204030204" pitchFamily="34" charset="0"/>
                  <a:sym typeface="Horizon"/>
                </a:rPr>
                <a:t>collina</a:t>
              </a:r>
              <a:r>
                <a:rPr lang="en-US" sz="1600" dirty="0">
                  <a:solidFill>
                    <a:srgbClr val="000000"/>
                  </a:solidFill>
                  <a:latin typeface="Calibri" panose="020F0502020204030204" pitchFamily="34" charset="0"/>
                  <a:ea typeface="Horizon"/>
                  <a:cs typeface="Calibri" panose="020F0502020204030204" pitchFamily="34" charset="0"/>
                  <a:sym typeface="Horizon"/>
                </a:rPr>
                <a:t> </a:t>
              </a:r>
              <a:r>
                <a:rPr lang="en-US" sz="1600" dirty="0" err="1">
                  <a:solidFill>
                    <a:srgbClr val="000000"/>
                  </a:solidFill>
                  <a:latin typeface="Calibri" panose="020F0502020204030204" pitchFamily="34" charset="0"/>
                  <a:ea typeface="Horizon"/>
                  <a:cs typeface="Calibri" panose="020F0502020204030204" pitchFamily="34" charset="0"/>
                  <a:sym typeface="Horizon"/>
                </a:rPr>
                <a:t>che</a:t>
              </a:r>
              <a:r>
                <a:rPr lang="en-US" sz="1600" dirty="0">
                  <a:solidFill>
                    <a:srgbClr val="000000"/>
                  </a:solidFill>
                  <a:latin typeface="Calibri" panose="020F0502020204030204" pitchFamily="34" charset="0"/>
                  <a:ea typeface="Horizon"/>
                  <a:cs typeface="Calibri" panose="020F0502020204030204" pitchFamily="34" charset="0"/>
                  <a:sym typeface="Horizon"/>
                </a:rPr>
                <a:t> le </a:t>
              </a:r>
              <a:r>
                <a:rPr lang="en-US" sz="1600" dirty="0" err="1">
                  <a:solidFill>
                    <a:srgbClr val="000000"/>
                  </a:solidFill>
                  <a:latin typeface="Calibri" panose="020F0502020204030204" pitchFamily="34" charset="0"/>
                  <a:ea typeface="Horizon"/>
                  <a:cs typeface="Calibri" panose="020F0502020204030204" pitchFamily="34" charset="0"/>
                  <a:sym typeface="Horizon"/>
                </a:rPr>
                <a:t>vendevano</a:t>
              </a:r>
              <a:r>
                <a:rPr lang="en-US" sz="1600" dirty="0">
                  <a:solidFill>
                    <a:srgbClr val="000000"/>
                  </a:solidFill>
                  <a:latin typeface="Calibri" panose="020F0502020204030204" pitchFamily="34" charset="0"/>
                  <a:ea typeface="Horizon"/>
                  <a:cs typeface="Calibri" panose="020F0502020204030204" pitchFamily="34" charset="0"/>
                  <a:sym typeface="Horizon"/>
                </a:rPr>
                <a:t> </a:t>
              </a:r>
              <a:r>
                <a:rPr lang="en-US" sz="1600" dirty="0" err="1">
                  <a:solidFill>
                    <a:srgbClr val="000000"/>
                  </a:solidFill>
                  <a:latin typeface="Calibri" panose="020F0502020204030204" pitchFamily="34" charset="0"/>
                  <a:ea typeface="Horizon"/>
                  <a:cs typeface="Calibri" panose="020F0502020204030204" pitchFamily="34" charset="0"/>
                  <a:sym typeface="Horizon"/>
                </a:rPr>
                <a:t>nel</a:t>
              </a:r>
              <a:r>
                <a:rPr lang="en-US" sz="1600" dirty="0">
                  <a:solidFill>
                    <a:srgbClr val="000000"/>
                  </a:solidFill>
                  <a:latin typeface="Calibri" panose="020F0502020204030204" pitchFamily="34" charset="0"/>
                  <a:ea typeface="Horizon"/>
                  <a:cs typeface="Calibri" panose="020F0502020204030204" pitchFamily="34" charset="0"/>
                  <a:sym typeface="Horizon"/>
                </a:rPr>
                <a:t> </a:t>
              </a:r>
              <a:r>
                <a:rPr lang="en-US" sz="1600" dirty="0" err="1">
                  <a:solidFill>
                    <a:srgbClr val="000000"/>
                  </a:solidFill>
                  <a:latin typeface="Calibri" panose="020F0502020204030204" pitchFamily="34" charset="0"/>
                  <a:ea typeface="Horizon"/>
                  <a:cs typeface="Calibri" panose="020F0502020204030204" pitchFamily="34" charset="0"/>
                  <a:sym typeface="Horizon"/>
                </a:rPr>
                <a:t>mercato</a:t>
              </a:r>
              <a:r>
                <a:rPr lang="en-US" sz="1600" dirty="0">
                  <a:solidFill>
                    <a:srgbClr val="000000"/>
                  </a:solidFill>
                  <a:latin typeface="Calibri" panose="020F0502020204030204" pitchFamily="34" charset="0"/>
                  <a:ea typeface="Horizon"/>
                  <a:cs typeface="Calibri" panose="020F0502020204030204" pitchFamily="34" charset="0"/>
                  <a:sym typeface="Horizon"/>
                </a:rPr>
                <a:t> </a:t>
              </a:r>
              <a:r>
                <a:rPr lang="en-US" sz="1600" dirty="0" err="1">
                  <a:solidFill>
                    <a:srgbClr val="000000"/>
                  </a:solidFill>
                  <a:latin typeface="Calibri" panose="020F0502020204030204" pitchFamily="34" charset="0"/>
                  <a:ea typeface="Horizon"/>
                  <a:cs typeface="Calibri" panose="020F0502020204030204" pitchFamily="34" charset="0"/>
                  <a:sym typeface="Horizon"/>
                </a:rPr>
                <a:t>ortofrutticolo</a:t>
              </a:r>
              <a:r>
                <a:rPr lang="en-US" sz="1600" dirty="0">
                  <a:solidFill>
                    <a:srgbClr val="000000"/>
                  </a:solidFill>
                  <a:latin typeface="Calibri" panose="020F0502020204030204" pitchFamily="34" charset="0"/>
                  <a:ea typeface="Horizon"/>
                  <a:cs typeface="Calibri" panose="020F0502020204030204" pitchFamily="34" charset="0"/>
                  <a:sym typeface="Horizon"/>
                </a:rPr>
                <a:t> o </a:t>
              </a:r>
              <a:r>
                <a:rPr lang="en-US" sz="1600" dirty="0" err="1">
                  <a:solidFill>
                    <a:srgbClr val="000000"/>
                  </a:solidFill>
                  <a:latin typeface="Calibri" panose="020F0502020204030204" pitchFamily="34" charset="0"/>
                  <a:ea typeface="Horizon"/>
                  <a:cs typeface="Calibri" panose="020F0502020204030204" pitchFamily="34" charset="0"/>
                  <a:sym typeface="Horizon"/>
                </a:rPr>
                <a:t>nei</a:t>
              </a:r>
              <a:r>
                <a:rPr lang="en-US" sz="1600" dirty="0">
                  <a:solidFill>
                    <a:srgbClr val="000000"/>
                  </a:solidFill>
                  <a:latin typeface="Calibri" panose="020F0502020204030204" pitchFamily="34" charset="0"/>
                  <a:ea typeface="Horizon"/>
                  <a:cs typeface="Calibri" panose="020F0502020204030204" pitchFamily="34" charset="0"/>
                  <a:sym typeface="Horizon"/>
                </a:rPr>
                <a:t> </a:t>
              </a:r>
              <a:r>
                <a:rPr lang="en-US" sz="1600" dirty="0" err="1">
                  <a:solidFill>
                    <a:srgbClr val="000000"/>
                  </a:solidFill>
                  <a:latin typeface="Calibri" panose="020F0502020204030204" pitchFamily="34" charset="0"/>
                  <a:ea typeface="Horizon"/>
                  <a:cs typeface="Calibri" panose="020F0502020204030204" pitchFamily="34" charset="0"/>
                  <a:sym typeface="Horizon"/>
                </a:rPr>
                <a:t>forni</a:t>
              </a:r>
              <a:r>
                <a:rPr lang="en-US" sz="1600" dirty="0">
                  <a:solidFill>
                    <a:srgbClr val="000000"/>
                  </a:solidFill>
                  <a:latin typeface="Calibri" panose="020F0502020204030204" pitchFamily="34" charset="0"/>
                  <a:ea typeface="Horizon"/>
                  <a:cs typeface="Calibri" panose="020F0502020204030204" pitchFamily="34" charset="0"/>
                  <a:sym typeface="Horizon"/>
                </a:rPr>
                <a:t> per </a:t>
              </a:r>
              <a:r>
                <a:rPr lang="en-US" sz="1600" dirty="0" err="1">
                  <a:solidFill>
                    <a:srgbClr val="000000"/>
                  </a:solidFill>
                  <a:latin typeface="Calibri" panose="020F0502020204030204" pitchFamily="34" charset="0"/>
                  <a:ea typeface="Horizon"/>
                  <a:cs typeface="Calibri" panose="020F0502020204030204" pitchFamily="34" charset="0"/>
                  <a:sym typeface="Horizon"/>
                </a:rPr>
                <a:t>realizzare</a:t>
              </a:r>
              <a:r>
                <a:rPr lang="en-US" sz="1600" dirty="0">
                  <a:solidFill>
                    <a:srgbClr val="000000"/>
                  </a:solidFill>
                  <a:latin typeface="Calibri" panose="020F0502020204030204" pitchFamily="34" charset="0"/>
                  <a:ea typeface="Horizon"/>
                  <a:cs typeface="Calibri" panose="020F0502020204030204" pitchFamily="34" charset="0"/>
                  <a:sym typeface="Horizon"/>
                </a:rPr>
                <a:t> le </a:t>
              </a:r>
              <a:r>
                <a:rPr lang="en-US" sz="1600" dirty="0" err="1">
                  <a:solidFill>
                    <a:srgbClr val="000000"/>
                  </a:solidFill>
                  <a:latin typeface="Calibri" panose="020F0502020204030204" pitchFamily="34" charset="0"/>
                  <a:ea typeface="Horizon"/>
                  <a:cs typeface="Calibri" panose="020F0502020204030204" pitchFamily="34" charset="0"/>
                  <a:sym typeface="Horizon"/>
                </a:rPr>
                <a:t>famose</a:t>
              </a:r>
              <a:r>
                <a:rPr lang="en-US" sz="1600" dirty="0">
                  <a:solidFill>
                    <a:srgbClr val="000000"/>
                  </a:solidFill>
                  <a:latin typeface="Calibri" panose="020F0502020204030204" pitchFamily="34" charset="0"/>
                  <a:ea typeface="Horizon"/>
                  <a:cs typeface="Calibri" panose="020F0502020204030204" pitchFamily="34" charset="0"/>
                  <a:sym typeface="Horizon"/>
                </a:rPr>
                <a:t> </a:t>
              </a:r>
              <a:r>
                <a:rPr lang="en-US" sz="1600" dirty="0" err="1">
                  <a:solidFill>
                    <a:srgbClr val="000000"/>
                  </a:solidFill>
                  <a:latin typeface="Calibri" panose="020F0502020204030204" pitchFamily="34" charset="0"/>
                  <a:ea typeface="Horizon"/>
                  <a:cs typeface="Calibri" panose="020F0502020204030204" pitchFamily="34" charset="0"/>
                  <a:sym typeface="Horizon"/>
                </a:rPr>
                <a:t>crostatine</a:t>
              </a:r>
              <a:r>
                <a:rPr lang="en-US" sz="1600" dirty="0">
                  <a:solidFill>
                    <a:srgbClr val="000000"/>
                  </a:solidFill>
                  <a:latin typeface="Calibri" panose="020F0502020204030204" pitchFamily="34" charset="0"/>
                  <a:ea typeface="Horizon"/>
                  <a:cs typeface="Calibri" panose="020F0502020204030204" pitchFamily="34" charset="0"/>
                  <a:sym typeface="Horizon"/>
                </a:rPr>
                <a:t>. La </a:t>
              </a:r>
              <a:r>
                <a:rPr lang="en-US" sz="1600" dirty="0" err="1">
                  <a:solidFill>
                    <a:srgbClr val="000000"/>
                  </a:solidFill>
                  <a:latin typeface="Calibri" panose="020F0502020204030204" pitchFamily="34" charset="0"/>
                  <a:ea typeface="Horizon"/>
                  <a:cs typeface="Calibri" panose="020F0502020204030204" pitchFamily="34" charset="0"/>
                  <a:sym typeface="Horizon"/>
                </a:rPr>
                <a:t>visciola</a:t>
              </a:r>
              <a:r>
                <a:rPr lang="en-US" sz="1600" dirty="0">
                  <a:solidFill>
                    <a:srgbClr val="000000"/>
                  </a:solidFill>
                  <a:latin typeface="Calibri" panose="020F0502020204030204" pitchFamily="34" charset="0"/>
                  <a:ea typeface="Horizon"/>
                  <a:cs typeface="Calibri" panose="020F0502020204030204" pitchFamily="34" charset="0"/>
                  <a:sym typeface="Horizon"/>
                </a:rPr>
                <a:t> era </a:t>
              </a:r>
              <a:r>
                <a:rPr lang="en-US" sz="1600" dirty="0" err="1">
                  <a:solidFill>
                    <a:srgbClr val="000000"/>
                  </a:solidFill>
                  <a:latin typeface="Calibri" panose="020F0502020204030204" pitchFamily="34" charset="0"/>
                  <a:ea typeface="Horizon"/>
                  <a:cs typeface="Calibri" panose="020F0502020204030204" pitchFamily="34" charset="0"/>
                  <a:sym typeface="Horizon"/>
                </a:rPr>
                <a:t>anche</a:t>
              </a:r>
              <a:r>
                <a:rPr lang="en-US" sz="1600" dirty="0">
                  <a:solidFill>
                    <a:srgbClr val="000000"/>
                  </a:solidFill>
                  <a:latin typeface="Calibri" panose="020F0502020204030204" pitchFamily="34" charset="0"/>
                  <a:ea typeface="Horizon"/>
                  <a:cs typeface="Calibri" panose="020F0502020204030204" pitchFamily="34" charset="0"/>
                  <a:sym typeface="Horizon"/>
                </a:rPr>
                <a:t> molto </a:t>
              </a:r>
              <a:r>
                <a:rPr lang="en-US" sz="1600" dirty="0" err="1">
                  <a:solidFill>
                    <a:srgbClr val="000000"/>
                  </a:solidFill>
                  <a:latin typeface="Calibri" panose="020F0502020204030204" pitchFamily="34" charset="0"/>
                  <a:ea typeface="Horizon"/>
                  <a:cs typeface="Calibri" panose="020F0502020204030204" pitchFamily="34" charset="0"/>
                  <a:sym typeface="Horizon"/>
                </a:rPr>
                <a:t>utilizzata</a:t>
              </a:r>
              <a:r>
                <a:rPr lang="en-US" sz="1600" dirty="0">
                  <a:solidFill>
                    <a:srgbClr val="000000"/>
                  </a:solidFill>
                  <a:latin typeface="Calibri" panose="020F0502020204030204" pitchFamily="34" charset="0"/>
                  <a:ea typeface="Horizon"/>
                  <a:cs typeface="Calibri" panose="020F0502020204030204" pitchFamily="34" charset="0"/>
                  <a:sym typeface="Horizon"/>
                </a:rPr>
                <a:t> sin </a:t>
              </a:r>
              <a:r>
                <a:rPr lang="en-US" sz="1600" dirty="0" err="1">
                  <a:solidFill>
                    <a:srgbClr val="000000"/>
                  </a:solidFill>
                  <a:latin typeface="Calibri" panose="020F0502020204030204" pitchFamily="34" charset="0"/>
                  <a:ea typeface="Horizon"/>
                  <a:cs typeface="Calibri" panose="020F0502020204030204" pitchFamily="34" charset="0"/>
                  <a:sym typeface="Horizon"/>
                </a:rPr>
                <a:t>dalla</a:t>
              </a:r>
              <a:r>
                <a:rPr lang="en-US" sz="1600" dirty="0">
                  <a:solidFill>
                    <a:srgbClr val="000000"/>
                  </a:solidFill>
                  <a:latin typeface="Calibri" panose="020F0502020204030204" pitchFamily="34" charset="0"/>
                  <a:ea typeface="Horizon"/>
                  <a:cs typeface="Calibri" panose="020F0502020204030204" pitchFamily="34" charset="0"/>
                  <a:sym typeface="Horizon"/>
                </a:rPr>
                <a:t> fine del 1500  e se ne </a:t>
              </a:r>
              <a:r>
                <a:rPr lang="en-US" sz="1600" dirty="0" err="1">
                  <a:solidFill>
                    <a:srgbClr val="000000"/>
                  </a:solidFill>
                  <a:latin typeface="Calibri" panose="020F0502020204030204" pitchFamily="34" charset="0"/>
                  <a:ea typeface="Horizon"/>
                  <a:cs typeface="Calibri" panose="020F0502020204030204" pitchFamily="34" charset="0"/>
                  <a:sym typeface="Horizon"/>
                </a:rPr>
                <a:t>conoscevano</a:t>
              </a:r>
              <a:r>
                <a:rPr lang="en-US" sz="1600" dirty="0">
                  <a:solidFill>
                    <a:srgbClr val="000000"/>
                  </a:solidFill>
                  <a:latin typeface="Calibri" panose="020F0502020204030204" pitchFamily="34" charset="0"/>
                  <a:ea typeface="Horizon"/>
                  <a:cs typeface="Calibri" panose="020F0502020204030204" pitchFamily="34" charset="0"/>
                  <a:sym typeface="Horizon"/>
                </a:rPr>
                <a:t> </a:t>
              </a:r>
              <a:r>
                <a:rPr lang="en-US" sz="1600" dirty="0" err="1">
                  <a:solidFill>
                    <a:srgbClr val="000000"/>
                  </a:solidFill>
                  <a:latin typeface="Calibri" panose="020F0502020204030204" pitchFamily="34" charset="0"/>
                  <a:ea typeface="Horizon"/>
                  <a:cs typeface="Calibri" panose="020F0502020204030204" pitchFamily="34" charset="0"/>
                  <a:sym typeface="Horizon"/>
                </a:rPr>
                <a:t>già</a:t>
              </a:r>
              <a:r>
                <a:rPr lang="en-US" sz="1600" dirty="0">
                  <a:solidFill>
                    <a:srgbClr val="000000"/>
                  </a:solidFill>
                  <a:latin typeface="Calibri" panose="020F0502020204030204" pitchFamily="34" charset="0"/>
                  <a:ea typeface="Horizon"/>
                  <a:cs typeface="Calibri" panose="020F0502020204030204" pitchFamily="34" charset="0"/>
                  <a:sym typeface="Horizon"/>
                </a:rPr>
                <a:t> le </a:t>
              </a:r>
              <a:r>
                <a:rPr lang="en-US" sz="1600" dirty="0" err="1">
                  <a:solidFill>
                    <a:srgbClr val="000000"/>
                  </a:solidFill>
                  <a:latin typeface="Calibri" panose="020F0502020204030204" pitchFamily="34" charset="0"/>
                  <a:ea typeface="Horizon"/>
                  <a:cs typeface="Calibri" panose="020F0502020204030204" pitchFamily="34" charset="0"/>
                  <a:sym typeface="Horizon"/>
                </a:rPr>
                <a:t>proprietà</a:t>
              </a:r>
              <a:r>
                <a:rPr lang="en-US" sz="1600" dirty="0">
                  <a:solidFill>
                    <a:srgbClr val="000000"/>
                  </a:solidFill>
                  <a:latin typeface="Calibri" panose="020F0502020204030204" pitchFamily="34" charset="0"/>
                  <a:ea typeface="Horizon"/>
                  <a:cs typeface="Calibri" panose="020F0502020204030204" pitchFamily="34" charset="0"/>
                  <a:sym typeface="Horizon"/>
                </a:rPr>
                <a:t> </a:t>
              </a:r>
              <a:r>
                <a:rPr lang="en-US" sz="1600" dirty="0" err="1">
                  <a:solidFill>
                    <a:srgbClr val="000000"/>
                  </a:solidFill>
                  <a:latin typeface="Calibri" panose="020F0502020204030204" pitchFamily="34" charset="0"/>
                  <a:ea typeface="Horizon"/>
                  <a:cs typeface="Calibri" panose="020F0502020204030204" pitchFamily="34" charset="0"/>
                  <a:sym typeface="Horizon"/>
                </a:rPr>
                <a:t>medicinali</a:t>
              </a:r>
              <a:r>
                <a:rPr lang="en-US" sz="1600" dirty="0">
                  <a:solidFill>
                    <a:srgbClr val="000000"/>
                  </a:solidFill>
                  <a:latin typeface="Calibri" panose="020F0502020204030204" pitchFamily="34" charset="0"/>
                  <a:ea typeface="Horizon"/>
                  <a:cs typeface="Calibri" panose="020F0502020204030204" pitchFamily="34" charset="0"/>
                  <a:sym typeface="Horizon"/>
                </a:rPr>
                <a:t>.  </a:t>
              </a:r>
              <a:r>
                <a:rPr lang="en-US" sz="1600" dirty="0" err="1">
                  <a:solidFill>
                    <a:srgbClr val="000000"/>
                  </a:solidFill>
                  <a:latin typeface="Calibri" panose="020F0502020204030204" pitchFamily="34" charset="0"/>
                  <a:ea typeface="Horizon"/>
                  <a:cs typeface="Calibri" panose="020F0502020204030204" pitchFamily="34" charset="0"/>
                  <a:sym typeface="Horizon"/>
                </a:rPr>
                <a:t>Genere</a:t>
              </a:r>
              <a:r>
                <a:rPr lang="en-US" sz="1600" dirty="0">
                  <a:solidFill>
                    <a:srgbClr val="000000"/>
                  </a:solidFill>
                  <a:latin typeface="Calibri" panose="020F0502020204030204" pitchFamily="34" charset="0"/>
                  <a:ea typeface="Horizon"/>
                  <a:cs typeface="Calibri" panose="020F0502020204030204" pitchFamily="34" charset="0"/>
                  <a:sym typeface="Horizon"/>
                </a:rPr>
                <a:t> prunus e specie cerasus, la </a:t>
              </a:r>
              <a:r>
                <a:rPr lang="en-US" sz="1600" dirty="0" err="1">
                  <a:solidFill>
                    <a:srgbClr val="000000"/>
                  </a:solidFill>
                  <a:latin typeface="Calibri" panose="020F0502020204030204" pitchFamily="34" charset="0"/>
                  <a:ea typeface="Horizon"/>
                  <a:cs typeface="Calibri" panose="020F0502020204030204" pitchFamily="34" charset="0"/>
                  <a:sym typeface="Horizon"/>
                </a:rPr>
                <a:t>visciola</a:t>
              </a:r>
              <a:r>
                <a:rPr lang="en-US" sz="1600" dirty="0">
                  <a:solidFill>
                    <a:srgbClr val="000000"/>
                  </a:solidFill>
                  <a:latin typeface="Calibri" panose="020F0502020204030204" pitchFamily="34" charset="0"/>
                  <a:ea typeface="Horizon"/>
                  <a:cs typeface="Calibri" panose="020F0502020204030204" pitchFamily="34" charset="0"/>
                  <a:sym typeface="Horizon"/>
                </a:rPr>
                <a:t> </a:t>
              </a:r>
              <a:r>
                <a:rPr lang="en-US" sz="1600" dirty="0" err="1">
                  <a:solidFill>
                    <a:srgbClr val="000000"/>
                  </a:solidFill>
                  <a:latin typeface="Calibri" panose="020F0502020204030204" pitchFamily="34" charset="0"/>
                  <a:ea typeface="Horizon"/>
                  <a:cs typeface="Calibri" panose="020F0502020204030204" pitchFamily="34" charset="0"/>
                  <a:sym typeface="Horizon"/>
                </a:rPr>
                <a:t>presenta</a:t>
              </a:r>
              <a:r>
                <a:rPr lang="en-US" sz="1600" dirty="0">
                  <a:solidFill>
                    <a:srgbClr val="000000"/>
                  </a:solidFill>
                  <a:latin typeface="Calibri" panose="020F0502020204030204" pitchFamily="34" charset="0"/>
                  <a:ea typeface="Horizon"/>
                  <a:cs typeface="Calibri" panose="020F0502020204030204" pitchFamily="34" charset="0"/>
                  <a:sym typeface="Horizon"/>
                </a:rPr>
                <a:t> </a:t>
              </a:r>
              <a:r>
                <a:rPr lang="en-US" sz="1600" dirty="0" err="1">
                  <a:solidFill>
                    <a:srgbClr val="000000"/>
                  </a:solidFill>
                  <a:latin typeface="Calibri" panose="020F0502020204030204" pitchFamily="34" charset="0"/>
                  <a:ea typeface="Horizon"/>
                  <a:cs typeface="Calibri" panose="020F0502020204030204" pitchFamily="34" charset="0"/>
                  <a:sym typeface="Horizon"/>
                </a:rPr>
                <a:t>una</a:t>
              </a:r>
              <a:r>
                <a:rPr lang="en-US" sz="1600" dirty="0">
                  <a:solidFill>
                    <a:srgbClr val="000000"/>
                  </a:solidFill>
                  <a:latin typeface="Calibri" panose="020F0502020204030204" pitchFamily="34" charset="0"/>
                  <a:ea typeface="Horizon"/>
                  <a:cs typeface="Calibri" panose="020F0502020204030204" pitchFamily="34" charset="0"/>
                  <a:sym typeface="Horizon"/>
                </a:rPr>
                <a:t> </a:t>
              </a:r>
              <a:r>
                <a:rPr lang="en-US" sz="1600" dirty="0" err="1">
                  <a:solidFill>
                    <a:srgbClr val="000000"/>
                  </a:solidFill>
                  <a:latin typeface="Calibri" panose="020F0502020204030204" pitchFamily="34" charset="0"/>
                  <a:ea typeface="Horizon"/>
                  <a:cs typeface="Calibri" panose="020F0502020204030204" pitchFamily="34" charset="0"/>
                  <a:sym typeface="Horizon"/>
                </a:rPr>
                <a:t>buccia</a:t>
              </a:r>
              <a:r>
                <a:rPr lang="en-US" sz="1600" dirty="0">
                  <a:solidFill>
                    <a:srgbClr val="000000"/>
                  </a:solidFill>
                  <a:latin typeface="Calibri" panose="020F0502020204030204" pitchFamily="34" charset="0"/>
                  <a:ea typeface="Horizon"/>
                  <a:cs typeface="Calibri" panose="020F0502020204030204" pitchFamily="34" charset="0"/>
                  <a:sym typeface="Horizon"/>
                </a:rPr>
                <a:t> di </a:t>
              </a:r>
              <a:r>
                <a:rPr lang="en-US" sz="1600" dirty="0" err="1">
                  <a:solidFill>
                    <a:srgbClr val="000000"/>
                  </a:solidFill>
                  <a:latin typeface="Calibri" panose="020F0502020204030204" pitchFamily="34" charset="0"/>
                  <a:ea typeface="Horizon"/>
                  <a:cs typeface="Calibri" panose="020F0502020204030204" pitchFamily="34" charset="0"/>
                  <a:sym typeface="Horizon"/>
                </a:rPr>
                <a:t>colore</a:t>
              </a:r>
              <a:r>
                <a:rPr lang="en-US" sz="1600" dirty="0">
                  <a:solidFill>
                    <a:srgbClr val="000000"/>
                  </a:solidFill>
                  <a:latin typeface="Calibri" panose="020F0502020204030204" pitchFamily="34" charset="0"/>
                  <a:ea typeface="Horizon"/>
                  <a:cs typeface="Calibri" panose="020F0502020204030204" pitchFamily="34" charset="0"/>
                  <a:sym typeface="Horizon"/>
                </a:rPr>
                <a:t> rosso </a:t>
              </a:r>
              <a:r>
                <a:rPr lang="en-US" sz="1600" dirty="0" err="1">
                  <a:solidFill>
                    <a:srgbClr val="000000"/>
                  </a:solidFill>
                  <a:latin typeface="Calibri" panose="020F0502020204030204" pitchFamily="34" charset="0"/>
                  <a:ea typeface="Horizon"/>
                  <a:cs typeface="Calibri" panose="020F0502020204030204" pitchFamily="34" charset="0"/>
                  <a:sym typeface="Horizon"/>
                </a:rPr>
                <a:t>scuro-neastro</a:t>
              </a:r>
              <a:r>
                <a:rPr lang="en-US" sz="1600" dirty="0">
                  <a:solidFill>
                    <a:srgbClr val="000000"/>
                  </a:solidFill>
                  <a:latin typeface="Calibri" panose="020F0502020204030204" pitchFamily="34" charset="0"/>
                  <a:ea typeface="Horizon"/>
                  <a:cs typeface="Calibri" panose="020F0502020204030204" pitchFamily="34" charset="0"/>
                  <a:sym typeface="Horizon"/>
                </a:rPr>
                <a:t>. La </a:t>
              </a:r>
              <a:r>
                <a:rPr lang="en-US" sz="1600" dirty="0" err="1">
                  <a:solidFill>
                    <a:srgbClr val="000000"/>
                  </a:solidFill>
                  <a:latin typeface="Calibri" panose="020F0502020204030204" pitchFamily="34" charset="0"/>
                  <a:ea typeface="Horizon"/>
                  <a:cs typeface="Calibri" panose="020F0502020204030204" pitchFamily="34" charset="0"/>
                  <a:sym typeface="Horizon"/>
                </a:rPr>
                <a:t>polpa</a:t>
              </a:r>
              <a:r>
                <a:rPr lang="en-US" sz="1600" dirty="0">
                  <a:solidFill>
                    <a:srgbClr val="000000"/>
                  </a:solidFill>
                  <a:latin typeface="Calibri" panose="020F0502020204030204" pitchFamily="34" charset="0"/>
                  <a:ea typeface="Horizon"/>
                  <a:cs typeface="Calibri" panose="020F0502020204030204" pitchFamily="34" charset="0"/>
                  <a:sym typeface="Horizon"/>
                </a:rPr>
                <a:t> è </a:t>
              </a:r>
              <a:r>
                <a:rPr lang="en-US" sz="1600" dirty="0" err="1">
                  <a:solidFill>
                    <a:srgbClr val="000000"/>
                  </a:solidFill>
                  <a:latin typeface="Calibri" panose="020F0502020204030204" pitchFamily="34" charset="0"/>
                  <a:ea typeface="Horizon"/>
                  <a:cs typeface="Calibri" panose="020F0502020204030204" pitchFamily="34" charset="0"/>
                  <a:sym typeface="Horizon"/>
                </a:rPr>
                <a:t>caratterizzata</a:t>
              </a:r>
              <a:r>
                <a:rPr lang="en-US" sz="1600" dirty="0">
                  <a:solidFill>
                    <a:srgbClr val="000000"/>
                  </a:solidFill>
                  <a:latin typeface="Calibri" panose="020F0502020204030204" pitchFamily="34" charset="0"/>
                  <a:ea typeface="Horizon"/>
                  <a:cs typeface="Calibri" panose="020F0502020204030204" pitchFamily="34" charset="0"/>
                  <a:sym typeface="Horizon"/>
                </a:rPr>
                <a:t> di un </a:t>
              </a:r>
              <a:r>
                <a:rPr lang="en-US" sz="1600" dirty="0" err="1">
                  <a:solidFill>
                    <a:srgbClr val="000000"/>
                  </a:solidFill>
                  <a:latin typeface="Calibri" panose="020F0502020204030204" pitchFamily="34" charset="0"/>
                  <a:ea typeface="Horizon"/>
                  <a:cs typeface="Calibri" panose="020F0502020204030204" pitchFamily="34" charset="0"/>
                  <a:sym typeface="Horizon"/>
                </a:rPr>
                <a:t>colore</a:t>
              </a:r>
              <a:r>
                <a:rPr lang="en-US" sz="1600" dirty="0">
                  <a:solidFill>
                    <a:srgbClr val="000000"/>
                  </a:solidFill>
                  <a:latin typeface="Calibri" panose="020F0502020204030204" pitchFamily="34" charset="0"/>
                  <a:ea typeface="Horizon"/>
                  <a:cs typeface="Calibri" panose="020F0502020204030204" pitchFamily="34" charset="0"/>
                  <a:sym typeface="Horizon"/>
                </a:rPr>
                <a:t> rosso </a:t>
              </a:r>
              <a:r>
                <a:rPr lang="en-US" sz="1600" dirty="0" err="1">
                  <a:solidFill>
                    <a:srgbClr val="000000"/>
                  </a:solidFill>
                  <a:latin typeface="Calibri" panose="020F0502020204030204" pitchFamily="34" charset="0"/>
                  <a:ea typeface="Horizon"/>
                  <a:cs typeface="Calibri" panose="020F0502020204030204" pitchFamily="34" charset="0"/>
                  <a:sym typeface="Horizon"/>
                </a:rPr>
                <a:t>scuro</a:t>
              </a:r>
              <a:r>
                <a:rPr lang="en-US" sz="1600" dirty="0">
                  <a:solidFill>
                    <a:srgbClr val="000000"/>
                  </a:solidFill>
                  <a:latin typeface="Calibri" panose="020F0502020204030204" pitchFamily="34" charset="0"/>
                  <a:ea typeface="Horizon"/>
                  <a:cs typeface="Calibri" panose="020F0502020204030204" pitchFamily="34" charset="0"/>
                  <a:sym typeface="Horizon"/>
                </a:rPr>
                <a:t> come il </a:t>
              </a:r>
              <a:r>
                <a:rPr lang="en-US" sz="1600" dirty="0" err="1">
                  <a:solidFill>
                    <a:srgbClr val="000000"/>
                  </a:solidFill>
                  <a:latin typeface="Calibri" panose="020F0502020204030204" pitchFamily="34" charset="0"/>
                  <a:ea typeface="Horizon"/>
                  <a:cs typeface="Calibri" panose="020F0502020204030204" pitchFamily="34" charset="0"/>
                  <a:sym typeface="Horizon"/>
                </a:rPr>
                <a:t>colore</a:t>
              </a:r>
              <a:r>
                <a:rPr lang="en-US" sz="1600" dirty="0">
                  <a:solidFill>
                    <a:srgbClr val="000000"/>
                  </a:solidFill>
                  <a:latin typeface="Calibri" panose="020F0502020204030204" pitchFamily="34" charset="0"/>
                  <a:ea typeface="Horizon"/>
                  <a:cs typeface="Calibri" panose="020F0502020204030204" pitchFamily="34" charset="0"/>
                  <a:sym typeface="Horizon"/>
                </a:rPr>
                <a:t> del </a:t>
              </a:r>
              <a:r>
                <a:rPr lang="en-US" sz="1600" dirty="0" err="1">
                  <a:solidFill>
                    <a:srgbClr val="000000"/>
                  </a:solidFill>
                  <a:latin typeface="Calibri" panose="020F0502020204030204" pitchFamily="34" charset="0"/>
                  <a:ea typeface="Horizon"/>
                  <a:cs typeface="Calibri" panose="020F0502020204030204" pitchFamily="34" charset="0"/>
                  <a:sym typeface="Horizon"/>
                </a:rPr>
                <a:t>suo</a:t>
              </a:r>
              <a:r>
                <a:rPr lang="en-US" sz="1600" dirty="0">
                  <a:solidFill>
                    <a:srgbClr val="000000"/>
                  </a:solidFill>
                  <a:latin typeface="Calibri" panose="020F0502020204030204" pitchFamily="34" charset="0"/>
                  <a:ea typeface="Horizon"/>
                  <a:cs typeface="Calibri" panose="020F0502020204030204" pitchFamily="34" charset="0"/>
                  <a:sym typeface="Horizon"/>
                </a:rPr>
                <a:t> </a:t>
              </a:r>
              <a:r>
                <a:rPr lang="en-US" sz="1600" dirty="0" err="1">
                  <a:solidFill>
                    <a:srgbClr val="000000"/>
                  </a:solidFill>
                  <a:latin typeface="Calibri" panose="020F0502020204030204" pitchFamily="34" charset="0"/>
                  <a:ea typeface="Horizon"/>
                  <a:cs typeface="Calibri" panose="020F0502020204030204" pitchFamily="34" charset="0"/>
                  <a:sym typeface="Horizon"/>
                </a:rPr>
                <a:t>succo</a:t>
              </a:r>
              <a:r>
                <a:rPr lang="en-US" sz="1600" dirty="0">
                  <a:solidFill>
                    <a:srgbClr val="000000"/>
                  </a:solidFill>
                  <a:latin typeface="Calibri" panose="020F0502020204030204" pitchFamily="34" charset="0"/>
                  <a:ea typeface="Horizon"/>
                  <a:cs typeface="Calibri" panose="020F0502020204030204" pitchFamily="34" charset="0"/>
                  <a:sym typeface="Horizon"/>
                </a:rPr>
                <a:t>. La </a:t>
              </a:r>
              <a:r>
                <a:rPr lang="en-US" sz="1600" dirty="0" err="1">
                  <a:solidFill>
                    <a:srgbClr val="000000"/>
                  </a:solidFill>
                  <a:latin typeface="Calibri" panose="020F0502020204030204" pitchFamily="34" charset="0"/>
                  <a:ea typeface="Horizon"/>
                  <a:cs typeface="Calibri" panose="020F0502020204030204" pitchFamily="34" charset="0"/>
                  <a:sym typeface="Horizon"/>
                </a:rPr>
                <a:t>storia</a:t>
              </a:r>
              <a:r>
                <a:rPr lang="en-US" sz="1600" dirty="0">
                  <a:solidFill>
                    <a:srgbClr val="000000"/>
                  </a:solidFill>
                  <a:latin typeface="Calibri" panose="020F0502020204030204" pitchFamily="34" charset="0"/>
                  <a:ea typeface="Horizon"/>
                  <a:cs typeface="Calibri" panose="020F0502020204030204" pitchFamily="34" charset="0"/>
                  <a:sym typeface="Horizon"/>
                </a:rPr>
                <a:t> ci </a:t>
              </a:r>
              <a:r>
                <a:rPr lang="en-US" sz="1600" dirty="0" err="1">
                  <a:solidFill>
                    <a:srgbClr val="000000"/>
                  </a:solidFill>
                  <a:latin typeface="Calibri" panose="020F0502020204030204" pitchFamily="34" charset="0"/>
                  <a:ea typeface="Horizon"/>
                  <a:cs typeface="Calibri" panose="020F0502020204030204" pitchFamily="34" charset="0"/>
                  <a:sym typeface="Horizon"/>
                </a:rPr>
                <a:t>racconta</a:t>
              </a:r>
              <a:r>
                <a:rPr lang="en-US" sz="1600" dirty="0">
                  <a:solidFill>
                    <a:srgbClr val="000000"/>
                  </a:solidFill>
                  <a:latin typeface="Calibri" panose="020F0502020204030204" pitchFamily="34" charset="0"/>
                  <a:ea typeface="Horizon"/>
                  <a:cs typeface="Calibri" panose="020F0502020204030204" pitchFamily="34" charset="0"/>
                  <a:sym typeface="Horizon"/>
                </a:rPr>
                <a:t> </a:t>
              </a:r>
              <a:r>
                <a:rPr lang="en-US" sz="1600" dirty="0" err="1">
                  <a:solidFill>
                    <a:srgbClr val="000000"/>
                  </a:solidFill>
                  <a:latin typeface="Calibri" panose="020F0502020204030204" pitchFamily="34" charset="0"/>
                  <a:ea typeface="Horizon"/>
                  <a:cs typeface="Calibri" panose="020F0502020204030204" pitchFamily="34" charset="0"/>
                  <a:sym typeface="Horizon"/>
                </a:rPr>
                <a:t>che</a:t>
              </a:r>
              <a:r>
                <a:rPr lang="en-US" sz="1600" dirty="0">
                  <a:solidFill>
                    <a:srgbClr val="000000"/>
                  </a:solidFill>
                  <a:latin typeface="Calibri" panose="020F0502020204030204" pitchFamily="34" charset="0"/>
                  <a:ea typeface="Horizon"/>
                  <a:cs typeface="Calibri" panose="020F0502020204030204" pitchFamily="34" charset="0"/>
                  <a:sym typeface="Horizon"/>
                </a:rPr>
                <a:t> per il piccolo </a:t>
              </a:r>
              <a:r>
                <a:rPr lang="en-US" sz="1600" dirty="0" err="1">
                  <a:solidFill>
                    <a:srgbClr val="000000"/>
                  </a:solidFill>
                  <a:latin typeface="Calibri" panose="020F0502020204030204" pitchFamily="34" charset="0"/>
                  <a:ea typeface="Horizon"/>
                  <a:cs typeface="Calibri" panose="020F0502020204030204" pitchFamily="34" charset="0"/>
                  <a:sym typeface="Horizon"/>
                </a:rPr>
                <a:t>paese</a:t>
              </a:r>
              <a:r>
                <a:rPr lang="en-US" sz="1600" dirty="0">
                  <a:solidFill>
                    <a:srgbClr val="000000"/>
                  </a:solidFill>
                  <a:latin typeface="Calibri" panose="020F0502020204030204" pitchFamily="34" charset="0"/>
                  <a:ea typeface="Horizon"/>
                  <a:cs typeface="Calibri" panose="020F0502020204030204" pitchFamily="34" charset="0"/>
                  <a:sym typeface="Horizon"/>
                </a:rPr>
                <a:t> di </a:t>
              </a:r>
              <a:r>
                <a:rPr lang="en-US" sz="1600" dirty="0" err="1">
                  <a:solidFill>
                    <a:srgbClr val="000000"/>
                  </a:solidFill>
                  <a:latin typeface="Calibri" panose="020F0502020204030204" pitchFamily="34" charset="0"/>
                  <a:ea typeface="Horizon"/>
                  <a:cs typeface="Calibri" panose="020F0502020204030204" pitchFamily="34" charset="0"/>
                  <a:sym typeface="Horizon"/>
                </a:rPr>
                <a:t>Sezze</a:t>
              </a:r>
              <a:r>
                <a:rPr lang="en-US" sz="1600" dirty="0">
                  <a:solidFill>
                    <a:srgbClr val="000000"/>
                  </a:solidFill>
                  <a:latin typeface="Calibri" panose="020F0502020204030204" pitchFamily="34" charset="0"/>
                  <a:ea typeface="Horizon"/>
                  <a:cs typeface="Calibri" panose="020F0502020204030204" pitchFamily="34" charset="0"/>
                  <a:sym typeface="Horizon"/>
                </a:rPr>
                <a:t> la </a:t>
              </a:r>
              <a:r>
                <a:rPr lang="en-US" sz="1600" dirty="0" err="1">
                  <a:solidFill>
                    <a:srgbClr val="000000"/>
                  </a:solidFill>
                  <a:latin typeface="Calibri" panose="020F0502020204030204" pitchFamily="34" charset="0"/>
                  <a:ea typeface="Horizon"/>
                  <a:cs typeface="Calibri" panose="020F0502020204030204" pitchFamily="34" charset="0"/>
                  <a:sym typeface="Horizon"/>
                </a:rPr>
                <a:t>visciola</a:t>
              </a:r>
              <a:r>
                <a:rPr lang="en-US" sz="1600" dirty="0">
                  <a:solidFill>
                    <a:srgbClr val="000000"/>
                  </a:solidFill>
                  <a:latin typeface="Calibri" panose="020F0502020204030204" pitchFamily="34" charset="0"/>
                  <a:ea typeface="Horizon"/>
                  <a:cs typeface="Calibri" panose="020F0502020204030204" pitchFamily="34" charset="0"/>
                  <a:sym typeface="Horizon"/>
                </a:rPr>
                <a:t> è sempre </a:t>
              </a:r>
              <a:r>
                <a:rPr lang="en-US" sz="1600" dirty="0" err="1">
                  <a:solidFill>
                    <a:srgbClr val="000000"/>
                  </a:solidFill>
                  <a:latin typeface="Calibri" panose="020F0502020204030204" pitchFamily="34" charset="0"/>
                  <a:ea typeface="Horizon"/>
                  <a:cs typeface="Calibri" panose="020F0502020204030204" pitchFamily="34" charset="0"/>
                  <a:sym typeface="Horizon"/>
                </a:rPr>
                <a:t>stata</a:t>
              </a:r>
              <a:r>
                <a:rPr lang="en-US" sz="1600" dirty="0">
                  <a:solidFill>
                    <a:srgbClr val="000000"/>
                  </a:solidFill>
                  <a:latin typeface="Calibri" panose="020F0502020204030204" pitchFamily="34" charset="0"/>
                  <a:ea typeface="Horizon"/>
                  <a:cs typeface="Calibri" panose="020F0502020204030204" pitchFamily="34" charset="0"/>
                  <a:sym typeface="Horizon"/>
                </a:rPr>
                <a:t> </a:t>
              </a:r>
              <a:r>
                <a:rPr lang="en-US" sz="1600" dirty="0" err="1">
                  <a:solidFill>
                    <a:srgbClr val="000000"/>
                  </a:solidFill>
                  <a:latin typeface="Calibri" panose="020F0502020204030204" pitchFamily="34" charset="0"/>
                  <a:ea typeface="Horizon"/>
                  <a:cs typeface="Calibri" panose="020F0502020204030204" pitchFamily="34" charset="0"/>
                  <a:sym typeface="Horizon"/>
                </a:rPr>
                <a:t>una</a:t>
              </a:r>
              <a:r>
                <a:rPr lang="en-US" sz="1600" dirty="0">
                  <a:solidFill>
                    <a:srgbClr val="000000"/>
                  </a:solidFill>
                  <a:latin typeface="Calibri" panose="020F0502020204030204" pitchFamily="34" charset="0"/>
                  <a:ea typeface="Horizon"/>
                  <a:cs typeface="Calibri" panose="020F0502020204030204" pitchFamily="34" charset="0"/>
                  <a:sym typeface="Horizon"/>
                </a:rPr>
                <a:t> </a:t>
              </a:r>
              <a:r>
                <a:rPr lang="en-US" sz="1600" dirty="0" err="1">
                  <a:solidFill>
                    <a:srgbClr val="000000"/>
                  </a:solidFill>
                  <a:latin typeface="Calibri" panose="020F0502020204030204" pitchFamily="34" charset="0"/>
                  <a:ea typeface="Horizon"/>
                  <a:cs typeface="Calibri" panose="020F0502020204030204" pitchFamily="34" charset="0"/>
                  <a:sym typeface="Horizon"/>
                </a:rPr>
                <a:t>risorsa</a:t>
              </a:r>
              <a:r>
                <a:rPr lang="en-US" sz="1600" dirty="0">
                  <a:solidFill>
                    <a:srgbClr val="000000"/>
                  </a:solidFill>
                  <a:latin typeface="Calibri" panose="020F0502020204030204" pitchFamily="34" charset="0"/>
                  <a:ea typeface="Horizon"/>
                  <a:cs typeface="Calibri" panose="020F0502020204030204" pitchFamily="34" charset="0"/>
                  <a:sym typeface="Horizon"/>
                </a:rPr>
                <a:t> </a:t>
              </a:r>
              <a:r>
                <a:rPr lang="en-US" sz="1600" dirty="0" err="1">
                  <a:solidFill>
                    <a:srgbClr val="000000"/>
                  </a:solidFill>
                  <a:latin typeface="Calibri" panose="020F0502020204030204" pitchFamily="34" charset="0"/>
                  <a:ea typeface="Horizon"/>
                  <a:cs typeface="Calibri" panose="020F0502020204030204" pitchFamily="34" charset="0"/>
                  <a:sym typeface="Horizon"/>
                </a:rPr>
                <a:t>importante</a:t>
              </a:r>
              <a:r>
                <a:rPr lang="en-US" sz="1600" dirty="0">
                  <a:solidFill>
                    <a:srgbClr val="000000"/>
                  </a:solidFill>
                  <a:latin typeface="Calibri" panose="020F0502020204030204" pitchFamily="34" charset="0"/>
                  <a:ea typeface="Horizon"/>
                  <a:cs typeface="Calibri" panose="020F0502020204030204" pitchFamily="34" charset="0"/>
                  <a:sym typeface="Horizon"/>
                </a:rPr>
                <a:t> e </a:t>
              </a:r>
              <a:r>
                <a:rPr lang="en-US" sz="1600" dirty="0" err="1">
                  <a:solidFill>
                    <a:srgbClr val="000000"/>
                  </a:solidFill>
                  <a:latin typeface="Calibri" panose="020F0502020204030204" pitchFamily="34" charset="0"/>
                  <a:ea typeface="Horizon"/>
                  <a:cs typeface="Calibri" panose="020F0502020204030204" pitchFamily="34" charset="0"/>
                  <a:sym typeface="Horizon"/>
                </a:rPr>
                <a:t>pregiata</a:t>
              </a:r>
              <a:r>
                <a:rPr lang="en-US" sz="1600" dirty="0">
                  <a:solidFill>
                    <a:srgbClr val="000000"/>
                  </a:solidFill>
                  <a:latin typeface="Calibri" panose="020F0502020204030204" pitchFamily="34" charset="0"/>
                  <a:ea typeface="Horizon"/>
                  <a:cs typeface="Calibri" panose="020F0502020204030204" pitchFamily="34" charset="0"/>
                  <a:sym typeface="Horizon"/>
                </a:rPr>
                <a:t> con la quale </a:t>
              </a:r>
              <a:r>
                <a:rPr lang="en-US" sz="1600" dirty="0" err="1">
                  <a:solidFill>
                    <a:srgbClr val="000000"/>
                  </a:solidFill>
                  <a:latin typeface="Calibri" panose="020F0502020204030204" pitchFamily="34" charset="0"/>
                  <a:ea typeface="Horizon"/>
                  <a:cs typeface="Calibri" panose="020F0502020204030204" pitchFamily="34" charset="0"/>
                  <a:sym typeface="Horizon"/>
                </a:rPr>
                <a:t>sono</a:t>
              </a:r>
              <a:r>
                <a:rPr lang="en-US" sz="1600" dirty="0">
                  <a:solidFill>
                    <a:srgbClr val="000000"/>
                  </a:solidFill>
                  <a:latin typeface="Calibri" panose="020F0502020204030204" pitchFamily="34" charset="0"/>
                  <a:ea typeface="Horizon"/>
                  <a:cs typeface="Calibri" panose="020F0502020204030204" pitchFamily="34" charset="0"/>
                  <a:sym typeface="Horizon"/>
                </a:rPr>
                <a:t> </a:t>
              </a:r>
              <a:r>
                <a:rPr lang="en-US" sz="1600" dirty="0" err="1">
                  <a:solidFill>
                    <a:srgbClr val="000000"/>
                  </a:solidFill>
                  <a:latin typeface="Calibri" panose="020F0502020204030204" pitchFamily="34" charset="0"/>
                  <a:ea typeface="Horizon"/>
                  <a:cs typeface="Calibri" panose="020F0502020204030204" pitchFamily="34" charset="0"/>
                  <a:sym typeface="Horizon"/>
                </a:rPr>
                <a:t>stati</a:t>
              </a:r>
              <a:r>
                <a:rPr lang="en-US" sz="1600" dirty="0">
                  <a:solidFill>
                    <a:srgbClr val="000000"/>
                  </a:solidFill>
                  <a:latin typeface="Calibri" panose="020F0502020204030204" pitchFamily="34" charset="0"/>
                  <a:ea typeface="Horizon"/>
                  <a:cs typeface="Calibri" panose="020F0502020204030204" pitchFamily="34" charset="0"/>
                  <a:sym typeface="Horizon"/>
                </a:rPr>
                <a:t> </a:t>
              </a:r>
              <a:r>
                <a:rPr lang="en-US" sz="1600" dirty="0" err="1">
                  <a:solidFill>
                    <a:srgbClr val="000000"/>
                  </a:solidFill>
                  <a:latin typeface="Calibri" panose="020F0502020204030204" pitchFamily="34" charset="0"/>
                  <a:ea typeface="Horizon"/>
                  <a:cs typeface="Calibri" panose="020F0502020204030204" pitchFamily="34" charset="0"/>
                  <a:sym typeface="Horizon"/>
                </a:rPr>
                <a:t>realizzati</a:t>
              </a:r>
              <a:r>
                <a:rPr lang="en-US" sz="1600" dirty="0">
                  <a:solidFill>
                    <a:srgbClr val="000000"/>
                  </a:solidFill>
                  <a:latin typeface="Calibri" panose="020F0502020204030204" pitchFamily="34" charset="0"/>
                  <a:ea typeface="Horizon"/>
                  <a:cs typeface="Calibri" panose="020F0502020204030204" pitchFamily="34" charset="0"/>
                  <a:sym typeface="Horizon"/>
                </a:rPr>
                <a:t>, </a:t>
              </a:r>
              <a:r>
                <a:rPr lang="en-US" sz="1600" dirty="0" err="1">
                  <a:solidFill>
                    <a:srgbClr val="000000"/>
                  </a:solidFill>
                  <a:latin typeface="Calibri" panose="020F0502020204030204" pitchFamily="34" charset="0"/>
                  <a:ea typeface="Horizon"/>
                  <a:cs typeface="Calibri" panose="020F0502020204030204" pitchFamily="34" charset="0"/>
                  <a:sym typeface="Horizon"/>
                </a:rPr>
                <a:t>amari</a:t>
              </a:r>
              <a:r>
                <a:rPr lang="en-US" sz="1600" dirty="0">
                  <a:solidFill>
                    <a:srgbClr val="000000"/>
                  </a:solidFill>
                  <a:latin typeface="Calibri" panose="020F0502020204030204" pitchFamily="34" charset="0"/>
                  <a:ea typeface="Horizon"/>
                  <a:cs typeface="Calibri" panose="020F0502020204030204" pitchFamily="34" charset="0"/>
                  <a:sym typeface="Horizon"/>
                </a:rPr>
                <a:t>, </a:t>
              </a:r>
              <a:r>
                <a:rPr lang="en-US" sz="1600" dirty="0" err="1">
                  <a:solidFill>
                    <a:srgbClr val="000000"/>
                  </a:solidFill>
                  <a:latin typeface="Calibri" panose="020F0502020204030204" pitchFamily="34" charset="0"/>
                  <a:ea typeface="Horizon"/>
                  <a:cs typeface="Calibri" panose="020F0502020204030204" pitchFamily="34" charset="0"/>
                  <a:sym typeface="Horizon"/>
                </a:rPr>
                <a:t>confetture</a:t>
              </a:r>
              <a:r>
                <a:rPr lang="en-US" sz="1600" dirty="0">
                  <a:solidFill>
                    <a:srgbClr val="000000"/>
                  </a:solidFill>
                  <a:latin typeface="Calibri" panose="020F0502020204030204" pitchFamily="34" charset="0"/>
                  <a:ea typeface="Horizon"/>
                  <a:cs typeface="Calibri" panose="020F0502020204030204" pitchFamily="34" charset="0"/>
                  <a:sym typeface="Horizon"/>
                </a:rPr>
                <a:t>, </a:t>
              </a:r>
              <a:r>
                <a:rPr lang="en-US" sz="1600" dirty="0" err="1">
                  <a:solidFill>
                    <a:srgbClr val="000000"/>
                  </a:solidFill>
                  <a:latin typeface="Calibri" panose="020F0502020204030204" pitchFamily="34" charset="0"/>
                  <a:ea typeface="Horizon"/>
                  <a:cs typeface="Calibri" panose="020F0502020204030204" pitchFamily="34" charset="0"/>
                  <a:sym typeface="Horizon"/>
                </a:rPr>
                <a:t>dolci</a:t>
              </a:r>
              <a:r>
                <a:rPr lang="en-US" sz="1600" dirty="0">
                  <a:solidFill>
                    <a:srgbClr val="000000"/>
                  </a:solidFill>
                  <a:latin typeface="Calibri" panose="020F0502020204030204" pitchFamily="34" charset="0"/>
                  <a:ea typeface="Horizon"/>
                  <a:cs typeface="Calibri" panose="020F0502020204030204" pitchFamily="34" charset="0"/>
                  <a:sym typeface="Horizon"/>
                </a:rPr>
                <a:t> </a:t>
              </a:r>
              <a:r>
                <a:rPr lang="en-US" sz="1600" dirty="0" err="1">
                  <a:solidFill>
                    <a:srgbClr val="000000"/>
                  </a:solidFill>
                  <a:latin typeface="Calibri" panose="020F0502020204030204" pitchFamily="34" charset="0"/>
                  <a:ea typeface="Horizon"/>
                  <a:cs typeface="Calibri" panose="020F0502020204030204" pitchFamily="34" charset="0"/>
                  <a:sym typeface="Horizon"/>
                </a:rPr>
                <a:t>che</a:t>
              </a:r>
              <a:r>
                <a:rPr lang="en-US" sz="1600" dirty="0">
                  <a:solidFill>
                    <a:srgbClr val="000000"/>
                  </a:solidFill>
                  <a:latin typeface="Calibri" panose="020F0502020204030204" pitchFamily="34" charset="0"/>
                  <a:ea typeface="Horizon"/>
                  <a:cs typeface="Calibri" panose="020F0502020204030204" pitchFamily="34" charset="0"/>
                  <a:sym typeface="Horizon"/>
                </a:rPr>
                <a:t> </a:t>
              </a:r>
              <a:r>
                <a:rPr lang="en-US" sz="1600" dirty="0" err="1">
                  <a:solidFill>
                    <a:srgbClr val="000000"/>
                  </a:solidFill>
                  <a:latin typeface="Calibri" panose="020F0502020204030204" pitchFamily="34" charset="0"/>
                  <a:ea typeface="Horizon"/>
                  <a:cs typeface="Calibri" panose="020F0502020204030204" pitchFamily="34" charset="0"/>
                  <a:sym typeface="Horizon"/>
                </a:rPr>
                <a:t>tuttora</a:t>
              </a:r>
              <a:r>
                <a:rPr lang="en-US" sz="1600" dirty="0">
                  <a:solidFill>
                    <a:srgbClr val="000000"/>
                  </a:solidFill>
                  <a:latin typeface="Calibri" panose="020F0502020204030204" pitchFamily="34" charset="0"/>
                  <a:ea typeface="Horizon"/>
                  <a:cs typeface="Calibri" panose="020F0502020204030204" pitchFamily="34" charset="0"/>
                  <a:sym typeface="Horizon"/>
                </a:rPr>
                <a:t>, </a:t>
              </a:r>
              <a:r>
                <a:rPr lang="en-US" sz="1600" dirty="0" err="1">
                  <a:solidFill>
                    <a:srgbClr val="000000"/>
                  </a:solidFill>
                  <a:latin typeface="Calibri" panose="020F0502020204030204" pitchFamily="34" charset="0"/>
                  <a:ea typeface="Horizon"/>
                  <a:cs typeface="Calibri" panose="020F0502020204030204" pitchFamily="34" charset="0"/>
                  <a:sym typeface="Horizon"/>
                </a:rPr>
                <a:t>tramandato</a:t>
              </a:r>
              <a:r>
                <a:rPr lang="en-US" sz="1600" dirty="0">
                  <a:solidFill>
                    <a:srgbClr val="000000"/>
                  </a:solidFill>
                  <a:latin typeface="Calibri" panose="020F0502020204030204" pitchFamily="34" charset="0"/>
                  <a:ea typeface="Horizon"/>
                  <a:cs typeface="Calibri" panose="020F0502020204030204" pitchFamily="34" charset="0"/>
                  <a:sym typeface="Horizon"/>
                </a:rPr>
                <a:t> </a:t>
              </a:r>
              <a:r>
                <a:rPr lang="en-US" sz="1600" dirty="0" err="1">
                  <a:solidFill>
                    <a:srgbClr val="000000"/>
                  </a:solidFill>
                  <a:latin typeface="Calibri" panose="020F0502020204030204" pitchFamily="34" charset="0"/>
                  <a:ea typeface="Horizon"/>
                  <a:cs typeface="Calibri" panose="020F0502020204030204" pitchFamily="34" charset="0"/>
                  <a:sym typeface="Horizon"/>
                </a:rPr>
                <a:t>generazione</a:t>
              </a:r>
              <a:r>
                <a:rPr lang="en-US" sz="1600" dirty="0">
                  <a:solidFill>
                    <a:srgbClr val="000000"/>
                  </a:solidFill>
                  <a:latin typeface="Calibri" panose="020F0502020204030204" pitchFamily="34" charset="0"/>
                  <a:ea typeface="Horizon"/>
                  <a:cs typeface="Calibri" panose="020F0502020204030204" pitchFamily="34" charset="0"/>
                  <a:sym typeface="Horizon"/>
                </a:rPr>
                <a:t> in </a:t>
              </a:r>
              <a:r>
                <a:rPr lang="en-US" sz="1600" dirty="0" err="1">
                  <a:solidFill>
                    <a:srgbClr val="000000"/>
                  </a:solidFill>
                  <a:latin typeface="Calibri" panose="020F0502020204030204" pitchFamily="34" charset="0"/>
                  <a:ea typeface="Horizon"/>
                  <a:cs typeface="Calibri" panose="020F0502020204030204" pitchFamily="34" charset="0"/>
                  <a:sym typeface="Horizon"/>
                </a:rPr>
                <a:t>generazione</a:t>
              </a:r>
              <a:r>
                <a:rPr lang="en-US" sz="1600" dirty="0">
                  <a:solidFill>
                    <a:srgbClr val="000000"/>
                  </a:solidFill>
                  <a:latin typeface="Calibri" panose="020F0502020204030204" pitchFamily="34" charset="0"/>
                  <a:ea typeface="Horizon"/>
                  <a:cs typeface="Calibri" panose="020F0502020204030204" pitchFamily="34" charset="0"/>
                  <a:sym typeface="Horizon"/>
                </a:rPr>
                <a:t>, </a:t>
              </a:r>
              <a:r>
                <a:rPr lang="en-US" sz="1600" dirty="0" err="1">
                  <a:solidFill>
                    <a:srgbClr val="000000"/>
                  </a:solidFill>
                  <a:latin typeface="Calibri" panose="020F0502020204030204" pitchFamily="34" charset="0"/>
                  <a:ea typeface="Horizon"/>
                  <a:cs typeface="Calibri" panose="020F0502020204030204" pitchFamily="34" charset="0"/>
                  <a:sym typeface="Horizon"/>
                </a:rPr>
                <a:t>continuano</a:t>
              </a:r>
              <a:r>
                <a:rPr lang="en-US" sz="1600" dirty="0">
                  <a:solidFill>
                    <a:srgbClr val="000000"/>
                  </a:solidFill>
                  <a:latin typeface="Calibri" panose="020F0502020204030204" pitchFamily="34" charset="0"/>
                  <a:ea typeface="Horizon"/>
                  <a:cs typeface="Calibri" panose="020F0502020204030204" pitchFamily="34" charset="0"/>
                  <a:sym typeface="Horizon"/>
                </a:rPr>
                <a:t> a </a:t>
              </a:r>
              <a:r>
                <a:rPr lang="en-US" sz="1600" dirty="0" err="1">
                  <a:solidFill>
                    <a:srgbClr val="000000"/>
                  </a:solidFill>
                  <a:latin typeface="Calibri" panose="020F0502020204030204" pitchFamily="34" charset="0"/>
                  <a:ea typeface="Horizon"/>
                  <a:cs typeface="Calibri" panose="020F0502020204030204" pitchFamily="34" charset="0"/>
                  <a:sym typeface="Horizon"/>
                </a:rPr>
                <a:t>produrre</a:t>
              </a:r>
              <a:r>
                <a:rPr lang="en-US" sz="1600" dirty="0">
                  <a:solidFill>
                    <a:srgbClr val="000000"/>
                  </a:solidFill>
                  <a:latin typeface="Calibri" panose="020F0502020204030204" pitchFamily="34" charset="0"/>
                  <a:ea typeface="Horizon"/>
                  <a:cs typeface="Calibri" panose="020F0502020204030204" pitchFamily="34" charset="0"/>
                  <a:sym typeface="Horizon"/>
                </a:rPr>
                <a:t>.</a:t>
              </a:r>
            </a:p>
          </p:txBody>
        </p:sp>
      </p:grpSp>
    </p:spTree>
    <p:extLst>
      <p:ext uri="{BB962C8B-B14F-4D97-AF65-F5344CB8AC3E}">
        <p14:creationId xmlns:p14="http://schemas.microsoft.com/office/powerpoint/2010/main" val="1671371952"/>
      </p:ext>
    </p:extLst>
  </p:cSld>
  <p:clrMapOvr>
    <a:masterClrMapping/>
  </p:clrMapOvr>
  <p:transition spd="slow">
    <p:cover dir="d"/>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grpSp>
        <p:nvGrpSpPr>
          <p:cNvPr id="2" name="Group 2"/>
          <p:cNvGrpSpPr/>
          <p:nvPr/>
        </p:nvGrpSpPr>
        <p:grpSpPr>
          <a:xfrm>
            <a:off x="2209800" y="316715"/>
            <a:ext cx="1752600" cy="2139543"/>
            <a:chOff x="0" y="0"/>
            <a:chExt cx="3505200" cy="4279085"/>
          </a:xfrm>
        </p:grpSpPr>
        <p:pic>
          <p:nvPicPr>
            <p:cNvPr id="3" name="Picture 3"/>
            <p:cNvPicPr>
              <a:picLocks noChangeAspect="1"/>
            </p:cNvPicPr>
            <p:nvPr/>
          </p:nvPicPr>
          <p:blipFill>
            <a:blip r:embed="rId2"/>
            <a:srcRect l="15421" r="15421"/>
            <a:stretch>
              <a:fillRect/>
            </a:stretch>
          </p:blipFill>
          <p:spPr>
            <a:xfrm>
              <a:off x="0" y="0"/>
              <a:ext cx="3505200" cy="4279085"/>
            </a:xfrm>
            <a:prstGeom prst="rect">
              <a:avLst/>
            </a:prstGeom>
          </p:spPr>
        </p:pic>
      </p:grpSp>
      <p:grpSp>
        <p:nvGrpSpPr>
          <p:cNvPr id="4" name="Group 4"/>
          <p:cNvGrpSpPr/>
          <p:nvPr/>
        </p:nvGrpSpPr>
        <p:grpSpPr>
          <a:xfrm>
            <a:off x="356828" y="1488955"/>
            <a:ext cx="1752600" cy="1870873"/>
            <a:chOff x="0" y="0"/>
            <a:chExt cx="3505200" cy="3741747"/>
          </a:xfrm>
        </p:grpSpPr>
        <p:pic>
          <p:nvPicPr>
            <p:cNvPr id="5" name="Picture 5"/>
            <p:cNvPicPr>
              <a:picLocks noChangeAspect="1"/>
            </p:cNvPicPr>
            <p:nvPr/>
          </p:nvPicPr>
          <p:blipFill>
            <a:blip r:embed="rId3"/>
            <a:srcRect t="12558" b="12558"/>
            <a:stretch>
              <a:fillRect/>
            </a:stretch>
          </p:blipFill>
          <p:spPr>
            <a:xfrm>
              <a:off x="0" y="0"/>
              <a:ext cx="3505200" cy="3741747"/>
            </a:xfrm>
            <a:prstGeom prst="rect">
              <a:avLst/>
            </a:prstGeom>
          </p:spPr>
        </p:pic>
      </p:grpSp>
      <p:grpSp>
        <p:nvGrpSpPr>
          <p:cNvPr id="6" name="Group 6"/>
          <p:cNvGrpSpPr/>
          <p:nvPr/>
        </p:nvGrpSpPr>
        <p:grpSpPr>
          <a:xfrm>
            <a:off x="9113034" y="3556644"/>
            <a:ext cx="2024114" cy="3150926"/>
            <a:chOff x="0" y="0"/>
            <a:chExt cx="4048228" cy="6301852"/>
          </a:xfrm>
        </p:grpSpPr>
        <p:pic>
          <p:nvPicPr>
            <p:cNvPr id="7" name="Picture 7"/>
            <p:cNvPicPr>
              <a:picLocks noChangeAspect="1"/>
            </p:cNvPicPr>
            <p:nvPr/>
          </p:nvPicPr>
          <p:blipFill>
            <a:blip r:embed="rId4"/>
            <a:srcRect l="1733" r="1733"/>
            <a:stretch>
              <a:fillRect/>
            </a:stretch>
          </p:blipFill>
          <p:spPr>
            <a:xfrm>
              <a:off x="0" y="0"/>
              <a:ext cx="4048228" cy="6301852"/>
            </a:xfrm>
            <a:prstGeom prst="rect">
              <a:avLst/>
            </a:prstGeom>
          </p:spPr>
        </p:pic>
      </p:grpSp>
      <p:grpSp>
        <p:nvGrpSpPr>
          <p:cNvPr id="8" name="Group 8"/>
          <p:cNvGrpSpPr/>
          <p:nvPr/>
        </p:nvGrpSpPr>
        <p:grpSpPr>
          <a:xfrm>
            <a:off x="9677656" y="238991"/>
            <a:ext cx="2359261" cy="2800063"/>
            <a:chOff x="0" y="0"/>
            <a:chExt cx="4718522" cy="5600125"/>
          </a:xfrm>
        </p:grpSpPr>
        <p:pic>
          <p:nvPicPr>
            <p:cNvPr id="9" name="Picture 9"/>
            <p:cNvPicPr>
              <a:picLocks noChangeAspect="1"/>
            </p:cNvPicPr>
            <p:nvPr/>
          </p:nvPicPr>
          <p:blipFill>
            <a:blip r:embed="rId5"/>
            <a:srcRect l="21965" r="21965"/>
            <a:stretch>
              <a:fillRect/>
            </a:stretch>
          </p:blipFill>
          <p:spPr>
            <a:xfrm>
              <a:off x="0" y="0"/>
              <a:ext cx="4718522" cy="5600125"/>
            </a:xfrm>
            <a:prstGeom prst="rect">
              <a:avLst/>
            </a:prstGeom>
          </p:spPr>
        </p:pic>
      </p:grpSp>
      <p:sp>
        <p:nvSpPr>
          <p:cNvPr id="11" name="TextBox 11"/>
          <p:cNvSpPr txBox="1"/>
          <p:nvPr/>
        </p:nvSpPr>
        <p:spPr>
          <a:xfrm>
            <a:off x="4566684" y="407917"/>
            <a:ext cx="5110972" cy="1231106"/>
          </a:xfrm>
          <a:prstGeom prst="rect">
            <a:avLst/>
          </a:prstGeom>
        </p:spPr>
        <p:txBody>
          <a:bodyPr wrap="square" lIns="0" tIns="0" rIns="0" bIns="0" rtlCol="0" anchor="t">
            <a:spAutoFit/>
          </a:bodyPr>
          <a:lstStyle/>
          <a:p>
            <a:pPr algn="ctr">
              <a:lnSpc>
                <a:spcPts val="3180"/>
              </a:lnSpc>
            </a:pPr>
            <a:r>
              <a:rPr lang="en-US" sz="2600" i="1" spc="212" dirty="0">
                <a:solidFill>
                  <a:srgbClr val="FDFDFD"/>
                </a:solidFill>
                <a:latin typeface="DM Serif Display Italics"/>
                <a:ea typeface="DM Serif Display Italics"/>
                <a:cs typeface="DM Serif Display Italics"/>
                <a:sym typeface="DM Serif Display Italics"/>
              </a:rPr>
              <a:t>DIFFERENZE TRA CILIEGIE E VISCIOLE</a:t>
            </a:r>
          </a:p>
          <a:p>
            <a:pPr algn="ctr">
              <a:lnSpc>
                <a:spcPts val="3180"/>
              </a:lnSpc>
              <a:spcBef>
                <a:spcPct val="0"/>
              </a:spcBef>
            </a:pPr>
            <a:endParaRPr lang="en-US" sz="2600" i="1" spc="212" dirty="0">
              <a:solidFill>
                <a:srgbClr val="FDFDFD"/>
              </a:solidFill>
              <a:latin typeface="DM Serif Display Italics"/>
              <a:ea typeface="DM Serif Display Italics"/>
              <a:cs typeface="DM Serif Display Italics"/>
              <a:sym typeface="DM Serif Display Italics"/>
            </a:endParaRPr>
          </a:p>
        </p:txBody>
      </p:sp>
      <p:sp>
        <p:nvSpPr>
          <p:cNvPr id="12" name="TextBox 12"/>
          <p:cNvSpPr txBox="1"/>
          <p:nvPr/>
        </p:nvSpPr>
        <p:spPr>
          <a:xfrm>
            <a:off x="0" y="4304064"/>
            <a:ext cx="8197031" cy="2654573"/>
          </a:xfrm>
          <a:prstGeom prst="rect">
            <a:avLst/>
          </a:prstGeom>
        </p:spPr>
        <p:txBody>
          <a:bodyPr lIns="0" tIns="0" rIns="0" bIns="0" rtlCol="0" anchor="t">
            <a:spAutoFit/>
          </a:bodyPr>
          <a:lstStyle/>
          <a:p>
            <a:pPr algn="ctr">
              <a:lnSpc>
                <a:spcPts val="2286"/>
              </a:lnSpc>
            </a:pPr>
            <a:r>
              <a:rPr lang="en-US" sz="1600">
                <a:solidFill>
                  <a:srgbClr val="FDFDFD"/>
                </a:solidFill>
                <a:latin typeface="Hammersmith One"/>
                <a:ea typeface="Hammersmith One"/>
                <a:cs typeface="Hammersmith One"/>
                <a:sym typeface="Hammersmith One"/>
              </a:rPr>
              <a:t>Parliamo invece delle ciliegie, piccoli frutti del Prunus Avium, anche noto come “ciliegio dolce“. Diffuse già tra i faraoni d’Egitto, amatissime nell’antica Grecia e giunte in Italia al tempo dei romani, le ciliegie si distinguono per una polpa soda e abbondante, particolarmente succosa. Le visciole sono più acide delle ciliegie (ma non aspre come le amarene), caratteristica che, come vedremo in seguito, le rende più adatte a particolari tipi di impieghi nel settore alimentare e in cucina. Le ciliegie sono invece più dolci e, anche se utilizzate per numerosi piatti, soprattutto dolci, sono molto più piacevoli da mangiare così come sono.</a:t>
            </a:r>
          </a:p>
          <a:p>
            <a:pPr algn="ctr">
              <a:lnSpc>
                <a:spcPts val="2286"/>
              </a:lnSpc>
            </a:pPr>
            <a:endParaRPr lang="en-US" sz="1600">
              <a:solidFill>
                <a:srgbClr val="FDFDFD"/>
              </a:solidFill>
              <a:latin typeface="Hammersmith One"/>
              <a:ea typeface="Hammersmith One"/>
              <a:cs typeface="Hammersmith One"/>
              <a:sym typeface="Hammersmith One"/>
            </a:endParaRPr>
          </a:p>
        </p:txBody>
      </p:sp>
      <p:sp>
        <p:nvSpPr>
          <p:cNvPr id="13" name="TextBox 13"/>
          <p:cNvSpPr txBox="1"/>
          <p:nvPr/>
        </p:nvSpPr>
        <p:spPr>
          <a:xfrm>
            <a:off x="5928267" y="1219775"/>
            <a:ext cx="1923649" cy="305596"/>
          </a:xfrm>
          <a:prstGeom prst="rect">
            <a:avLst/>
          </a:prstGeom>
        </p:spPr>
        <p:txBody>
          <a:bodyPr lIns="0" tIns="0" rIns="0" bIns="0" rtlCol="0" anchor="t">
            <a:spAutoFit/>
          </a:bodyPr>
          <a:lstStyle/>
          <a:p>
            <a:pPr algn="ctr">
              <a:lnSpc>
                <a:spcPts val="2602"/>
              </a:lnSpc>
            </a:pPr>
            <a:r>
              <a:rPr lang="en-US" sz="1900" b="1" dirty="0">
                <a:solidFill>
                  <a:srgbClr val="FDFDFD"/>
                </a:solidFill>
                <a:latin typeface="Chunk Five"/>
                <a:ea typeface="Chunk Five"/>
                <a:cs typeface="Chunk Five"/>
                <a:sym typeface="Chunk Five"/>
              </a:rPr>
              <a:t>LA VISCIOLA:</a:t>
            </a:r>
          </a:p>
        </p:txBody>
      </p:sp>
      <p:sp>
        <p:nvSpPr>
          <p:cNvPr id="14" name="TextBox 14"/>
          <p:cNvSpPr txBox="1"/>
          <p:nvPr/>
        </p:nvSpPr>
        <p:spPr>
          <a:xfrm>
            <a:off x="1233128" y="3774256"/>
            <a:ext cx="2013645" cy="423193"/>
          </a:xfrm>
          <a:prstGeom prst="rect">
            <a:avLst/>
          </a:prstGeom>
        </p:spPr>
        <p:txBody>
          <a:bodyPr lIns="0" tIns="0" rIns="0" bIns="0" rtlCol="0" anchor="t">
            <a:spAutoFit/>
          </a:bodyPr>
          <a:lstStyle/>
          <a:p>
            <a:pPr algn="ctr">
              <a:lnSpc>
                <a:spcPts val="3348"/>
              </a:lnSpc>
            </a:pPr>
            <a:r>
              <a:rPr lang="en-US" sz="2400">
                <a:solidFill>
                  <a:srgbClr val="FDFDFD"/>
                </a:solidFill>
                <a:latin typeface="Chunk Five"/>
                <a:ea typeface="Chunk Five"/>
                <a:cs typeface="Chunk Five"/>
                <a:sym typeface="Chunk Five"/>
              </a:rPr>
              <a:t>LA CILIEGIA:</a:t>
            </a:r>
          </a:p>
        </p:txBody>
      </p:sp>
      <p:sp>
        <p:nvSpPr>
          <p:cNvPr id="16" name="Rettangolo 15"/>
          <p:cNvSpPr/>
          <p:nvPr/>
        </p:nvSpPr>
        <p:spPr>
          <a:xfrm>
            <a:off x="4173160" y="1553200"/>
            <a:ext cx="5045485" cy="2514947"/>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Le visciole sono ricche di Sali minerali e vitamine, in particolare vitamina c e vitamina b, contengono un quantitativo di betacarotene quasi 10 volte superiore a quelle delle ciliegie e vantano proprietà antinfiammatorie, antireumatiche e </a:t>
            </a:r>
            <a:r>
              <a:rPr lang="it-IT" dirty="0" err="1"/>
              <a:t>antiossidanti.Ricche</a:t>
            </a:r>
            <a:r>
              <a:rPr lang="it-IT" dirty="0"/>
              <a:t> di acqua e fibre, sono consigliate in caso di diete ipocaloriche e dimagranti e si rivelano grandi alleate della mucosa intestinale e delle naturali funzioni dello stomaco.</a:t>
            </a:r>
          </a:p>
        </p:txBody>
      </p:sp>
    </p:spTree>
    <p:extLst>
      <p:ext uri="{BB962C8B-B14F-4D97-AF65-F5344CB8AC3E}">
        <p14:creationId xmlns:p14="http://schemas.microsoft.com/office/powerpoint/2010/main" val="2838620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Freeform 2"/>
          <p:cNvSpPr/>
          <p:nvPr/>
        </p:nvSpPr>
        <p:spPr>
          <a:xfrm>
            <a:off x="6997958" y="644705"/>
            <a:ext cx="4576971" cy="5168268"/>
          </a:xfrm>
          <a:custGeom>
            <a:avLst/>
            <a:gdLst/>
            <a:ahLst/>
            <a:cxnLst/>
            <a:rect l="l" t="t" r="r" b="b"/>
            <a:pathLst>
              <a:path w="12597047" h="9604630">
                <a:moveTo>
                  <a:pt x="0" y="0"/>
                </a:moveTo>
                <a:lnTo>
                  <a:pt x="12597047" y="0"/>
                </a:lnTo>
                <a:lnTo>
                  <a:pt x="12597047" y="9604630"/>
                </a:lnTo>
                <a:lnTo>
                  <a:pt x="0" y="9604630"/>
                </a:lnTo>
                <a:lnTo>
                  <a:pt x="0" y="0"/>
                </a:lnTo>
                <a:close/>
              </a:path>
            </a:pathLst>
          </a:custGeom>
          <a:blipFill>
            <a:blip r:embed="rId2"/>
            <a:stretch>
              <a:fillRect t="-3858" r="-9645" b="-3858"/>
            </a:stretch>
          </a:blipFill>
        </p:spPr>
      </p:sp>
      <p:sp>
        <p:nvSpPr>
          <p:cNvPr id="3" name="TextBox 3"/>
          <p:cNvSpPr txBox="1"/>
          <p:nvPr/>
        </p:nvSpPr>
        <p:spPr>
          <a:xfrm>
            <a:off x="685800" y="1984648"/>
            <a:ext cx="5357795" cy="4167808"/>
          </a:xfrm>
          <a:prstGeom prst="rect">
            <a:avLst/>
          </a:prstGeom>
          <a:solidFill>
            <a:schemeClr val="accent4">
              <a:lumMod val="40000"/>
              <a:lumOff val="60000"/>
            </a:schemeClr>
          </a:solidFill>
        </p:spPr>
        <p:txBody>
          <a:bodyPr lIns="0" tIns="0" rIns="0" bIns="0" rtlCol="0" anchor="t">
            <a:spAutoFit/>
          </a:bodyPr>
          <a:lstStyle/>
          <a:p>
            <a:pPr algn="ctr">
              <a:lnSpc>
                <a:spcPts val="2464"/>
              </a:lnSpc>
            </a:pPr>
            <a:r>
              <a:rPr lang="en-US" dirty="0">
                <a:solidFill>
                  <a:srgbClr val="000000"/>
                </a:solidFill>
                <a:latin typeface="Hammersmith One"/>
                <a:ea typeface="Hammersmith One"/>
                <a:cs typeface="Hammersmith One"/>
                <a:sym typeface="Hammersmith One"/>
              </a:rPr>
              <a:t>La </a:t>
            </a:r>
            <a:r>
              <a:rPr lang="en-US" dirty="0" err="1">
                <a:solidFill>
                  <a:srgbClr val="000000"/>
                </a:solidFill>
                <a:latin typeface="Hammersmith One"/>
                <a:ea typeface="Hammersmith One"/>
                <a:cs typeface="Hammersmith One"/>
                <a:sym typeface="Hammersmith One"/>
              </a:rPr>
              <a:t>crostata</a:t>
            </a:r>
            <a:r>
              <a:rPr lang="en-US" dirty="0">
                <a:solidFill>
                  <a:srgbClr val="000000"/>
                </a:solidFill>
                <a:latin typeface="Hammersmith One"/>
                <a:ea typeface="Hammersmith One"/>
                <a:cs typeface="Hammersmith One"/>
                <a:sym typeface="Hammersmith One"/>
              </a:rPr>
              <a:t> di </a:t>
            </a:r>
            <a:r>
              <a:rPr lang="en-US" dirty="0" err="1">
                <a:solidFill>
                  <a:srgbClr val="000000"/>
                </a:solidFill>
                <a:latin typeface="Hammersmith One"/>
                <a:ea typeface="Hammersmith One"/>
                <a:cs typeface="Hammersmith One"/>
                <a:sym typeface="Hammersmith One"/>
              </a:rPr>
              <a:t>visciole</a:t>
            </a:r>
            <a:r>
              <a:rPr lang="en-US" dirty="0">
                <a:solidFill>
                  <a:srgbClr val="000000"/>
                </a:solidFill>
                <a:latin typeface="Hammersmith One"/>
                <a:ea typeface="Hammersmith One"/>
                <a:cs typeface="Hammersmith One"/>
                <a:sym typeface="Hammersmith One"/>
              </a:rPr>
              <a:t> è un dolce </a:t>
            </a:r>
            <a:r>
              <a:rPr lang="en-US" dirty="0" err="1">
                <a:solidFill>
                  <a:srgbClr val="000000"/>
                </a:solidFill>
                <a:latin typeface="Hammersmith One"/>
                <a:ea typeface="Hammersmith One"/>
                <a:cs typeface="Hammersmith One"/>
                <a:sym typeface="Hammersmith One"/>
              </a:rPr>
              <a:t>tipico</a:t>
            </a:r>
            <a:r>
              <a:rPr lang="en-US" dirty="0">
                <a:solidFill>
                  <a:srgbClr val="000000"/>
                </a:solidFill>
                <a:latin typeface="Hammersmith One"/>
                <a:ea typeface="Hammersmith One"/>
                <a:cs typeface="Hammersmith One"/>
                <a:sym typeface="Hammersmith One"/>
              </a:rPr>
              <a:t> </a:t>
            </a:r>
            <a:r>
              <a:rPr lang="en-US" dirty="0" err="1">
                <a:solidFill>
                  <a:srgbClr val="000000"/>
                </a:solidFill>
                <a:latin typeface="Hammersmith One"/>
                <a:ea typeface="Hammersmith One"/>
                <a:cs typeface="Hammersmith One"/>
                <a:sym typeface="Hammersmith One"/>
              </a:rPr>
              <a:t>che</a:t>
            </a:r>
            <a:r>
              <a:rPr lang="en-US" dirty="0">
                <a:solidFill>
                  <a:srgbClr val="000000"/>
                </a:solidFill>
                <a:latin typeface="Hammersmith One"/>
                <a:ea typeface="Hammersmith One"/>
                <a:cs typeface="Hammersmith One"/>
                <a:sym typeface="Hammersmith One"/>
              </a:rPr>
              <a:t> </a:t>
            </a:r>
            <a:r>
              <a:rPr lang="en-US" dirty="0" err="1">
                <a:solidFill>
                  <a:srgbClr val="000000"/>
                </a:solidFill>
                <a:latin typeface="Hammersmith One"/>
                <a:ea typeface="Hammersmith One"/>
                <a:cs typeface="Hammersmith One"/>
                <a:sym typeface="Hammersmith One"/>
              </a:rPr>
              <a:t>si</a:t>
            </a:r>
            <a:r>
              <a:rPr lang="en-US" dirty="0">
                <a:solidFill>
                  <a:srgbClr val="000000"/>
                </a:solidFill>
                <a:latin typeface="Hammersmith One"/>
                <a:ea typeface="Hammersmith One"/>
                <a:cs typeface="Hammersmith One"/>
                <a:sym typeface="Hammersmith One"/>
              </a:rPr>
              <a:t> </a:t>
            </a:r>
            <a:r>
              <a:rPr lang="en-US" dirty="0" err="1">
                <a:solidFill>
                  <a:srgbClr val="000000"/>
                </a:solidFill>
                <a:latin typeface="Hammersmith One"/>
                <a:ea typeface="Hammersmith One"/>
                <a:cs typeface="Hammersmith One"/>
                <a:sym typeface="Hammersmith One"/>
              </a:rPr>
              <a:t>preparava</a:t>
            </a:r>
            <a:r>
              <a:rPr lang="en-US" dirty="0">
                <a:solidFill>
                  <a:srgbClr val="000000"/>
                </a:solidFill>
                <a:latin typeface="Hammersmith One"/>
                <a:ea typeface="Hammersmith One"/>
                <a:cs typeface="Hammersmith One"/>
                <a:sym typeface="Hammersmith One"/>
              </a:rPr>
              <a:t> in </a:t>
            </a:r>
            <a:r>
              <a:rPr lang="en-US" dirty="0" err="1">
                <a:solidFill>
                  <a:srgbClr val="000000"/>
                </a:solidFill>
                <a:latin typeface="Hammersmith One"/>
                <a:ea typeface="Hammersmith One"/>
                <a:cs typeface="Hammersmith One"/>
                <a:sym typeface="Hammersmith One"/>
              </a:rPr>
              <a:t>occasione</a:t>
            </a:r>
            <a:r>
              <a:rPr lang="en-US" dirty="0">
                <a:solidFill>
                  <a:srgbClr val="000000"/>
                </a:solidFill>
                <a:latin typeface="Hammersmith One"/>
                <a:ea typeface="Hammersmith One"/>
                <a:cs typeface="Hammersmith One"/>
                <a:sym typeface="Hammersmith One"/>
              </a:rPr>
              <a:t> di </a:t>
            </a:r>
            <a:r>
              <a:rPr lang="en-US" dirty="0" err="1">
                <a:solidFill>
                  <a:srgbClr val="000000"/>
                </a:solidFill>
                <a:latin typeface="Hammersmith One"/>
                <a:ea typeface="Hammersmith One"/>
                <a:cs typeface="Hammersmith One"/>
                <a:sym typeface="Hammersmith One"/>
              </a:rPr>
              <a:t>alcune</a:t>
            </a:r>
            <a:r>
              <a:rPr lang="en-US" dirty="0">
                <a:solidFill>
                  <a:srgbClr val="000000"/>
                </a:solidFill>
                <a:latin typeface="Hammersmith One"/>
                <a:ea typeface="Hammersmith One"/>
                <a:cs typeface="Hammersmith One"/>
                <a:sym typeface="Hammersmith One"/>
              </a:rPr>
              <a:t> </a:t>
            </a:r>
            <a:r>
              <a:rPr lang="en-US" dirty="0" err="1">
                <a:solidFill>
                  <a:srgbClr val="000000"/>
                </a:solidFill>
                <a:latin typeface="Hammersmith One"/>
                <a:ea typeface="Hammersmith One"/>
                <a:cs typeface="Hammersmith One"/>
                <a:sym typeface="Hammersmith One"/>
              </a:rPr>
              <a:t>festività</a:t>
            </a:r>
            <a:r>
              <a:rPr lang="en-US" dirty="0">
                <a:solidFill>
                  <a:srgbClr val="000000"/>
                </a:solidFill>
                <a:latin typeface="Hammersmith One"/>
                <a:ea typeface="Hammersmith One"/>
                <a:cs typeface="Hammersmith One"/>
                <a:sym typeface="Hammersmith One"/>
              </a:rPr>
              <a:t> </a:t>
            </a:r>
            <a:r>
              <a:rPr lang="en-US" dirty="0" err="1">
                <a:solidFill>
                  <a:srgbClr val="000000"/>
                </a:solidFill>
                <a:latin typeface="Hammersmith One"/>
                <a:ea typeface="Hammersmith One"/>
                <a:cs typeface="Hammersmith One"/>
                <a:sym typeface="Hammersmith One"/>
              </a:rPr>
              <a:t>religiose</a:t>
            </a:r>
            <a:r>
              <a:rPr lang="en-US" dirty="0">
                <a:solidFill>
                  <a:srgbClr val="000000"/>
                </a:solidFill>
                <a:latin typeface="Hammersmith One"/>
                <a:ea typeface="Hammersmith One"/>
                <a:cs typeface="Hammersmith One"/>
                <a:sym typeface="Hammersmith One"/>
              </a:rPr>
              <a:t> e in </a:t>
            </a:r>
            <a:r>
              <a:rPr lang="en-US" dirty="0" err="1">
                <a:solidFill>
                  <a:srgbClr val="000000"/>
                </a:solidFill>
                <a:latin typeface="Hammersmith One"/>
                <a:ea typeface="Hammersmith One"/>
                <a:cs typeface="Hammersmith One"/>
                <a:sym typeface="Hammersmith One"/>
              </a:rPr>
              <a:t>occasioni</a:t>
            </a:r>
            <a:r>
              <a:rPr lang="en-US" dirty="0">
                <a:solidFill>
                  <a:srgbClr val="000000"/>
                </a:solidFill>
                <a:latin typeface="Hammersmith One"/>
                <a:ea typeface="Hammersmith One"/>
                <a:cs typeface="Hammersmith One"/>
                <a:sym typeface="Hammersmith One"/>
              </a:rPr>
              <a:t> di </a:t>
            </a:r>
            <a:r>
              <a:rPr lang="en-US" dirty="0" err="1">
                <a:solidFill>
                  <a:srgbClr val="000000"/>
                </a:solidFill>
                <a:latin typeface="Hammersmith One"/>
                <a:ea typeface="Hammersmith One"/>
                <a:cs typeface="Hammersmith One"/>
                <a:sym typeface="Hammersmith One"/>
              </a:rPr>
              <a:t>matrimoni</a:t>
            </a:r>
            <a:r>
              <a:rPr lang="en-US" dirty="0">
                <a:solidFill>
                  <a:srgbClr val="000000"/>
                </a:solidFill>
                <a:latin typeface="Hammersmith One"/>
                <a:ea typeface="Hammersmith One"/>
                <a:cs typeface="Hammersmith One"/>
                <a:sym typeface="Hammersmith One"/>
              </a:rPr>
              <a:t>, </a:t>
            </a:r>
            <a:r>
              <a:rPr lang="en-US" dirty="0" err="1">
                <a:solidFill>
                  <a:srgbClr val="000000"/>
                </a:solidFill>
                <a:latin typeface="Hammersmith One"/>
                <a:ea typeface="Hammersmith One"/>
                <a:cs typeface="Hammersmith One"/>
                <a:sym typeface="Hammersmith One"/>
              </a:rPr>
              <a:t>battesimi</a:t>
            </a:r>
            <a:r>
              <a:rPr lang="en-US" dirty="0">
                <a:solidFill>
                  <a:srgbClr val="000000"/>
                </a:solidFill>
                <a:latin typeface="Hammersmith One"/>
                <a:ea typeface="Hammersmith One"/>
                <a:cs typeface="Hammersmith One"/>
                <a:sym typeface="Hammersmith One"/>
              </a:rPr>
              <a:t> e </a:t>
            </a:r>
            <a:r>
              <a:rPr lang="en-US" dirty="0" err="1">
                <a:solidFill>
                  <a:srgbClr val="000000"/>
                </a:solidFill>
                <a:latin typeface="Hammersmith One"/>
                <a:ea typeface="Hammersmith One"/>
                <a:cs typeface="Hammersmith One"/>
                <a:sym typeface="Hammersmith One"/>
              </a:rPr>
              <a:t>comunioni</a:t>
            </a:r>
            <a:r>
              <a:rPr lang="en-US" dirty="0">
                <a:solidFill>
                  <a:srgbClr val="000000"/>
                </a:solidFill>
                <a:latin typeface="Hammersmith One"/>
                <a:ea typeface="Hammersmith One"/>
                <a:cs typeface="Hammersmith One"/>
                <a:sym typeface="Hammersmith One"/>
              </a:rPr>
              <a:t> per </a:t>
            </a:r>
            <a:r>
              <a:rPr lang="en-US" dirty="0" err="1">
                <a:solidFill>
                  <a:srgbClr val="000000"/>
                </a:solidFill>
                <a:latin typeface="Hammersmith One"/>
                <a:ea typeface="Hammersmith One"/>
                <a:cs typeface="Hammersmith One"/>
                <a:sym typeface="Hammersmith One"/>
              </a:rPr>
              <a:t>offrirle</a:t>
            </a:r>
            <a:r>
              <a:rPr lang="en-US" dirty="0">
                <a:solidFill>
                  <a:srgbClr val="000000"/>
                </a:solidFill>
                <a:latin typeface="Hammersmith One"/>
                <a:ea typeface="Hammersmith One"/>
                <a:cs typeface="Hammersmith One"/>
                <a:sym typeface="Hammersmith One"/>
              </a:rPr>
              <a:t> a </a:t>
            </a:r>
            <a:r>
              <a:rPr lang="en-US" dirty="0" err="1">
                <a:solidFill>
                  <a:srgbClr val="000000"/>
                </a:solidFill>
                <a:latin typeface="Hammersmith One"/>
                <a:ea typeface="Hammersmith One"/>
                <a:cs typeface="Hammersmith One"/>
                <a:sym typeface="Hammersmith One"/>
              </a:rPr>
              <a:t>parenti</a:t>
            </a:r>
            <a:r>
              <a:rPr lang="en-US" dirty="0">
                <a:solidFill>
                  <a:srgbClr val="000000"/>
                </a:solidFill>
                <a:latin typeface="Hammersmith One"/>
                <a:ea typeface="Hammersmith One"/>
                <a:cs typeface="Hammersmith One"/>
                <a:sym typeface="Hammersmith One"/>
              </a:rPr>
              <a:t> amici; </a:t>
            </a:r>
            <a:r>
              <a:rPr lang="en-US" dirty="0" err="1">
                <a:solidFill>
                  <a:srgbClr val="000000"/>
                </a:solidFill>
                <a:latin typeface="Hammersmith One"/>
                <a:ea typeface="Hammersmith One"/>
                <a:cs typeface="Hammersmith One"/>
                <a:sym typeface="Hammersmith One"/>
              </a:rPr>
              <a:t>ora</a:t>
            </a:r>
            <a:r>
              <a:rPr lang="en-US" dirty="0">
                <a:solidFill>
                  <a:srgbClr val="000000"/>
                </a:solidFill>
                <a:latin typeface="Hammersmith One"/>
                <a:ea typeface="Hammersmith One"/>
                <a:cs typeface="Hammersmith One"/>
                <a:sym typeface="Hammersmith One"/>
              </a:rPr>
              <a:t> </a:t>
            </a:r>
            <a:r>
              <a:rPr lang="en-US" dirty="0" err="1">
                <a:solidFill>
                  <a:srgbClr val="000000"/>
                </a:solidFill>
                <a:latin typeface="Hammersmith One"/>
                <a:ea typeface="Hammersmith One"/>
                <a:cs typeface="Hammersmith One"/>
                <a:sym typeface="Hammersmith One"/>
              </a:rPr>
              <a:t>si</a:t>
            </a:r>
            <a:r>
              <a:rPr lang="en-US" dirty="0">
                <a:solidFill>
                  <a:srgbClr val="000000"/>
                </a:solidFill>
                <a:latin typeface="Hammersmith One"/>
                <a:ea typeface="Hammersmith One"/>
                <a:cs typeface="Hammersmith One"/>
                <a:sym typeface="Hammersmith One"/>
              </a:rPr>
              <a:t> </a:t>
            </a:r>
            <a:r>
              <a:rPr lang="en-US" dirty="0" err="1">
                <a:solidFill>
                  <a:srgbClr val="000000"/>
                </a:solidFill>
                <a:latin typeface="Hammersmith One"/>
                <a:ea typeface="Hammersmith One"/>
                <a:cs typeface="Hammersmith One"/>
                <a:sym typeface="Hammersmith One"/>
              </a:rPr>
              <a:t>possono</a:t>
            </a:r>
            <a:r>
              <a:rPr lang="en-US" dirty="0">
                <a:solidFill>
                  <a:srgbClr val="000000"/>
                </a:solidFill>
                <a:latin typeface="Hammersmith One"/>
                <a:ea typeface="Hammersmith One"/>
                <a:cs typeface="Hammersmith One"/>
                <a:sym typeface="Hammersmith One"/>
              </a:rPr>
              <a:t> </a:t>
            </a:r>
            <a:r>
              <a:rPr lang="en-US" dirty="0" err="1">
                <a:solidFill>
                  <a:srgbClr val="000000"/>
                </a:solidFill>
                <a:latin typeface="Hammersmith One"/>
                <a:ea typeface="Hammersmith One"/>
                <a:cs typeface="Hammersmith One"/>
                <a:sym typeface="Hammersmith One"/>
              </a:rPr>
              <a:t>trovare</a:t>
            </a:r>
            <a:r>
              <a:rPr lang="en-US" dirty="0">
                <a:solidFill>
                  <a:srgbClr val="000000"/>
                </a:solidFill>
                <a:latin typeface="Hammersmith One"/>
                <a:ea typeface="Hammersmith One"/>
                <a:cs typeface="Hammersmith One"/>
                <a:sym typeface="Hammersmith One"/>
              </a:rPr>
              <a:t> </a:t>
            </a:r>
            <a:r>
              <a:rPr lang="en-US" dirty="0" err="1">
                <a:solidFill>
                  <a:srgbClr val="000000"/>
                </a:solidFill>
                <a:latin typeface="Hammersmith One"/>
                <a:ea typeface="Hammersmith One"/>
                <a:cs typeface="Hammersmith One"/>
                <a:sym typeface="Hammersmith One"/>
              </a:rPr>
              <a:t>ogni</a:t>
            </a:r>
            <a:r>
              <a:rPr lang="en-US" dirty="0">
                <a:solidFill>
                  <a:srgbClr val="000000"/>
                </a:solidFill>
                <a:latin typeface="Hammersmith One"/>
                <a:ea typeface="Hammersmith One"/>
                <a:cs typeface="Hammersmith One"/>
                <a:sym typeface="Hammersmith One"/>
              </a:rPr>
              <a:t> </a:t>
            </a:r>
            <a:r>
              <a:rPr lang="en-US" dirty="0" err="1">
                <a:solidFill>
                  <a:srgbClr val="000000"/>
                </a:solidFill>
                <a:latin typeface="Hammersmith One"/>
                <a:ea typeface="Hammersmith One"/>
                <a:cs typeface="Hammersmith One"/>
                <a:sym typeface="Hammersmith One"/>
              </a:rPr>
              <a:t>giorno</a:t>
            </a:r>
            <a:r>
              <a:rPr lang="en-US" dirty="0">
                <a:solidFill>
                  <a:srgbClr val="000000"/>
                </a:solidFill>
                <a:latin typeface="Hammersmith One"/>
                <a:ea typeface="Hammersmith One"/>
                <a:cs typeface="Hammersmith One"/>
                <a:sym typeface="Hammersmith One"/>
              </a:rPr>
              <a:t> </a:t>
            </a:r>
            <a:r>
              <a:rPr lang="en-US" dirty="0" err="1">
                <a:solidFill>
                  <a:srgbClr val="000000"/>
                </a:solidFill>
                <a:latin typeface="Hammersmith One"/>
                <a:ea typeface="Hammersmith One"/>
                <a:cs typeface="Hammersmith One"/>
                <a:sym typeface="Hammersmith One"/>
              </a:rPr>
              <a:t>nei</a:t>
            </a:r>
            <a:r>
              <a:rPr lang="en-US" dirty="0">
                <a:solidFill>
                  <a:srgbClr val="000000"/>
                </a:solidFill>
                <a:latin typeface="Hammersmith One"/>
                <a:ea typeface="Hammersmith One"/>
                <a:cs typeface="Hammersmith One"/>
                <a:sym typeface="Hammersmith One"/>
              </a:rPr>
              <a:t> </a:t>
            </a:r>
            <a:r>
              <a:rPr lang="en-US" dirty="0" err="1">
                <a:solidFill>
                  <a:srgbClr val="000000"/>
                </a:solidFill>
                <a:latin typeface="Hammersmith One"/>
                <a:ea typeface="Hammersmith One"/>
                <a:cs typeface="Hammersmith One"/>
                <a:sym typeface="Hammersmith One"/>
              </a:rPr>
              <a:t>forni</a:t>
            </a:r>
            <a:r>
              <a:rPr lang="en-US" dirty="0">
                <a:solidFill>
                  <a:srgbClr val="000000"/>
                </a:solidFill>
                <a:latin typeface="Hammersmith One"/>
                <a:ea typeface="Hammersmith One"/>
                <a:cs typeface="Hammersmith One"/>
                <a:sym typeface="Hammersmith One"/>
              </a:rPr>
              <a:t> e </a:t>
            </a:r>
            <a:r>
              <a:rPr lang="en-US" dirty="0" err="1">
                <a:solidFill>
                  <a:srgbClr val="000000"/>
                </a:solidFill>
                <a:latin typeface="Hammersmith One"/>
                <a:ea typeface="Hammersmith One"/>
                <a:cs typeface="Hammersmith One"/>
                <a:sym typeface="Hammersmith One"/>
              </a:rPr>
              <a:t>nelle</a:t>
            </a:r>
            <a:r>
              <a:rPr lang="en-US" dirty="0">
                <a:solidFill>
                  <a:srgbClr val="000000"/>
                </a:solidFill>
                <a:latin typeface="Hammersmith One"/>
                <a:ea typeface="Hammersmith One"/>
                <a:cs typeface="Hammersmith One"/>
                <a:sym typeface="Hammersmith One"/>
              </a:rPr>
              <a:t> </a:t>
            </a:r>
            <a:r>
              <a:rPr lang="en-US" dirty="0" err="1">
                <a:solidFill>
                  <a:srgbClr val="000000"/>
                </a:solidFill>
                <a:latin typeface="Hammersmith One"/>
                <a:ea typeface="Hammersmith One"/>
                <a:cs typeface="Hammersmith One"/>
                <a:sym typeface="Hammersmith One"/>
              </a:rPr>
              <a:t>pasticcerie</a:t>
            </a:r>
            <a:r>
              <a:rPr lang="en-US" dirty="0">
                <a:solidFill>
                  <a:srgbClr val="000000"/>
                </a:solidFill>
                <a:latin typeface="Hammersmith One"/>
                <a:ea typeface="Hammersmith One"/>
                <a:cs typeface="Hammersmith One"/>
                <a:sym typeface="Hammersmith One"/>
              </a:rPr>
              <a:t>, </a:t>
            </a:r>
            <a:r>
              <a:rPr lang="en-US" dirty="0" err="1">
                <a:solidFill>
                  <a:srgbClr val="000000"/>
                </a:solidFill>
                <a:latin typeface="Hammersmith One"/>
                <a:ea typeface="Hammersmith One"/>
                <a:cs typeface="Hammersmith One"/>
                <a:sym typeface="Hammersmith One"/>
              </a:rPr>
              <a:t>fatte</a:t>
            </a:r>
            <a:r>
              <a:rPr lang="en-US" dirty="0">
                <a:solidFill>
                  <a:srgbClr val="000000"/>
                </a:solidFill>
                <a:latin typeface="Hammersmith One"/>
                <a:ea typeface="Hammersmith One"/>
                <a:cs typeface="Hammersmith One"/>
                <a:sym typeface="Hammersmith One"/>
              </a:rPr>
              <a:t> a </a:t>
            </a:r>
            <a:r>
              <a:rPr lang="en-US" dirty="0" err="1">
                <a:solidFill>
                  <a:srgbClr val="000000"/>
                </a:solidFill>
                <a:latin typeface="Hammersmith One"/>
                <a:ea typeface="Hammersmith One"/>
                <a:cs typeface="Hammersmith One"/>
                <a:sym typeface="Hammersmith One"/>
              </a:rPr>
              <a:t>mano</a:t>
            </a:r>
            <a:r>
              <a:rPr lang="en-US" dirty="0">
                <a:solidFill>
                  <a:srgbClr val="000000"/>
                </a:solidFill>
                <a:latin typeface="Hammersmith One"/>
                <a:ea typeface="Hammersmith One"/>
                <a:cs typeface="Hammersmith One"/>
                <a:sym typeface="Hammersmith One"/>
              </a:rPr>
              <a:t> </a:t>
            </a:r>
            <a:r>
              <a:rPr lang="en-US" dirty="0" err="1">
                <a:solidFill>
                  <a:srgbClr val="000000"/>
                </a:solidFill>
                <a:latin typeface="Hammersmith One"/>
                <a:ea typeface="Hammersmith One"/>
                <a:cs typeface="Hammersmith One"/>
                <a:sym typeface="Hammersmith One"/>
              </a:rPr>
              <a:t>seguendo</a:t>
            </a:r>
            <a:r>
              <a:rPr lang="en-US" dirty="0">
                <a:solidFill>
                  <a:srgbClr val="000000"/>
                </a:solidFill>
                <a:latin typeface="Hammersmith One"/>
                <a:ea typeface="Hammersmith One"/>
                <a:cs typeface="Hammersmith One"/>
                <a:sym typeface="Hammersmith One"/>
              </a:rPr>
              <a:t> la </a:t>
            </a:r>
            <a:r>
              <a:rPr lang="en-US" dirty="0" err="1">
                <a:solidFill>
                  <a:srgbClr val="000000"/>
                </a:solidFill>
                <a:latin typeface="Hammersmith One"/>
                <a:ea typeface="Hammersmith One"/>
                <a:cs typeface="Hammersmith One"/>
                <a:sym typeface="Hammersmith One"/>
              </a:rPr>
              <a:t>stessa</a:t>
            </a:r>
            <a:r>
              <a:rPr lang="en-US" dirty="0">
                <a:solidFill>
                  <a:srgbClr val="000000"/>
                </a:solidFill>
                <a:latin typeface="Hammersmith One"/>
                <a:ea typeface="Hammersmith One"/>
                <a:cs typeface="Hammersmith One"/>
                <a:sym typeface="Hammersmith One"/>
              </a:rPr>
              <a:t> </a:t>
            </a:r>
            <a:r>
              <a:rPr lang="en-US" dirty="0" err="1">
                <a:solidFill>
                  <a:srgbClr val="000000"/>
                </a:solidFill>
                <a:latin typeface="Hammersmith One"/>
                <a:ea typeface="Hammersmith One"/>
                <a:cs typeface="Hammersmith One"/>
                <a:sym typeface="Hammersmith One"/>
              </a:rPr>
              <a:t>ricetta</a:t>
            </a:r>
            <a:r>
              <a:rPr lang="en-US" dirty="0">
                <a:solidFill>
                  <a:srgbClr val="000000"/>
                </a:solidFill>
                <a:latin typeface="Hammersmith One"/>
                <a:ea typeface="Hammersmith One"/>
                <a:cs typeface="Hammersmith One"/>
                <a:sym typeface="Hammersmith One"/>
              </a:rPr>
              <a:t> </a:t>
            </a:r>
            <a:r>
              <a:rPr lang="en-US" dirty="0" err="1">
                <a:solidFill>
                  <a:srgbClr val="000000"/>
                </a:solidFill>
                <a:latin typeface="Hammersmith One"/>
                <a:ea typeface="Hammersmith One"/>
                <a:cs typeface="Hammersmith One"/>
                <a:sym typeface="Hammersmith One"/>
              </a:rPr>
              <a:t>che</a:t>
            </a:r>
            <a:r>
              <a:rPr lang="en-US" dirty="0">
                <a:solidFill>
                  <a:srgbClr val="000000"/>
                </a:solidFill>
                <a:latin typeface="Hammersmith One"/>
                <a:ea typeface="Hammersmith One"/>
                <a:cs typeface="Hammersmith One"/>
                <a:sym typeface="Hammersmith One"/>
              </a:rPr>
              <a:t> </a:t>
            </a:r>
            <a:r>
              <a:rPr lang="en-US" dirty="0" err="1">
                <a:solidFill>
                  <a:srgbClr val="000000"/>
                </a:solidFill>
                <a:latin typeface="Hammersmith One"/>
                <a:ea typeface="Hammersmith One"/>
                <a:cs typeface="Hammersmith One"/>
                <a:sym typeface="Hammersmith One"/>
              </a:rPr>
              <a:t>forse</a:t>
            </a:r>
            <a:r>
              <a:rPr lang="en-US" dirty="0">
                <a:solidFill>
                  <a:srgbClr val="000000"/>
                </a:solidFill>
                <a:latin typeface="Hammersmith One"/>
                <a:ea typeface="Hammersmith One"/>
                <a:cs typeface="Hammersmith One"/>
                <a:sym typeface="Hammersmith One"/>
              </a:rPr>
              <a:t> </a:t>
            </a:r>
            <a:r>
              <a:rPr lang="en-US" dirty="0" err="1">
                <a:solidFill>
                  <a:srgbClr val="000000"/>
                </a:solidFill>
                <a:latin typeface="Hammersmith One"/>
                <a:ea typeface="Hammersmith One"/>
                <a:cs typeface="Hammersmith One"/>
                <a:sym typeface="Hammersmith One"/>
              </a:rPr>
              <a:t>risale</a:t>
            </a:r>
            <a:r>
              <a:rPr lang="en-US" dirty="0">
                <a:solidFill>
                  <a:srgbClr val="000000"/>
                </a:solidFill>
                <a:latin typeface="Hammersmith One"/>
                <a:ea typeface="Hammersmith One"/>
                <a:cs typeface="Hammersmith One"/>
                <a:sym typeface="Hammersmith One"/>
              </a:rPr>
              <a:t> al 1600. Ha un </a:t>
            </a:r>
            <a:r>
              <a:rPr lang="en-US" dirty="0" err="1">
                <a:solidFill>
                  <a:srgbClr val="000000"/>
                </a:solidFill>
                <a:latin typeface="Hammersmith One"/>
                <a:ea typeface="Hammersmith One"/>
                <a:cs typeface="Hammersmith One"/>
                <a:sym typeface="Hammersmith One"/>
              </a:rPr>
              <a:t>piacevole</a:t>
            </a:r>
            <a:r>
              <a:rPr lang="en-US" dirty="0">
                <a:solidFill>
                  <a:srgbClr val="000000"/>
                </a:solidFill>
                <a:latin typeface="Hammersmith One"/>
                <a:ea typeface="Hammersmith One"/>
                <a:cs typeface="Hammersmith One"/>
                <a:sym typeface="Hammersmith One"/>
              </a:rPr>
              <a:t> </a:t>
            </a:r>
            <a:r>
              <a:rPr lang="en-US" dirty="0" err="1">
                <a:solidFill>
                  <a:srgbClr val="000000"/>
                </a:solidFill>
                <a:latin typeface="Hammersmith One"/>
                <a:ea typeface="Hammersmith One"/>
                <a:cs typeface="Hammersmith One"/>
                <a:sym typeface="Hammersmith One"/>
              </a:rPr>
              <a:t>contrasto</a:t>
            </a:r>
            <a:r>
              <a:rPr lang="en-US" dirty="0">
                <a:solidFill>
                  <a:srgbClr val="000000"/>
                </a:solidFill>
                <a:latin typeface="Hammersmith One"/>
                <a:ea typeface="Hammersmith One"/>
                <a:cs typeface="Hammersmith One"/>
                <a:sym typeface="Hammersmith One"/>
              </a:rPr>
              <a:t> </a:t>
            </a:r>
            <a:r>
              <a:rPr lang="en-US" dirty="0" err="1">
                <a:solidFill>
                  <a:srgbClr val="000000"/>
                </a:solidFill>
                <a:latin typeface="Hammersmith One"/>
                <a:ea typeface="Hammersmith One"/>
                <a:cs typeface="Hammersmith One"/>
                <a:sym typeface="Hammersmith One"/>
              </a:rPr>
              <a:t>tra</a:t>
            </a:r>
            <a:r>
              <a:rPr lang="en-US" dirty="0">
                <a:solidFill>
                  <a:srgbClr val="000000"/>
                </a:solidFill>
                <a:latin typeface="Hammersmith One"/>
                <a:ea typeface="Hammersmith One"/>
                <a:cs typeface="Hammersmith One"/>
                <a:sym typeface="Hammersmith One"/>
              </a:rPr>
              <a:t> la </a:t>
            </a:r>
            <a:r>
              <a:rPr lang="en-US" dirty="0" err="1">
                <a:solidFill>
                  <a:srgbClr val="000000"/>
                </a:solidFill>
                <a:latin typeface="Hammersmith One"/>
                <a:ea typeface="Hammersmith One"/>
                <a:cs typeface="Hammersmith One"/>
                <a:sym typeface="Hammersmith One"/>
              </a:rPr>
              <a:t>dolcezza</a:t>
            </a:r>
            <a:r>
              <a:rPr lang="en-US" dirty="0">
                <a:solidFill>
                  <a:srgbClr val="000000"/>
                </a:solidFill>
                <a:latin typeface="Hammersmith One"/>
                <a:ea typeface="Hammersmith One"/>
                <a:cs typeface="Hammersmith One"/>
                <a:sym typeface="Hammersmith One"/>
              </a:rPr>
              <a:t> </a:t>
            </a:r>
            <a:r>
              <a:rPr lang="en-US" dirty="0" err="1">
                <a:solidFill>
                  <a:srgbClr val="000000"/>
                </a:solidFill>
                <a:latin typeface="Hammersmith One"/>
                <a:ea typeface="Hammersmith One"/>
                <a:cs typeface="Hammersmith One"/>
                <a:sym typeface="Hammersmith One"/>
              </a:rPr>
              <a:t>della</a:t>
            </a:r>
            <a:r>
              <a:rPr lang="en-US" dirty="0">
                <a:solidFill>
                  <a:srgbClr val="000000"/>
                </a:solidFill>
                <a:latin typeface="Hammersmith One"/>
                <a:ea typeface="Hammersmith One"/>
                <a:cs typeface="Hammersmith One"/>
                <a:sym typeface="Hammersmith One"/>
              </a:rPr>
              <a:t> pasta e </a:t>
            </a:r>
            <a:r>
              <a:rPr lang="en-US" dirty="0" err="1">
                <a:solidFill>
                  <a:srgbClr val="000000"/>
                </a:solidFill>
                <a:latin typeface="Hammersmith One"/>
                <a:ea typeface="Hammersmith One"/>
                <a:cs typeface="Hammersmith One"/>
                <a:sym typeface="Hammersmith One"/>
              </a:rPr>
              <a:t>il</a:t>
            </a:r>
            <a:r>
              <a:rPr lang="en-US" dirty="0">
                <a:solidFill>
                  <a:srgbClr val="000000"/>
                </a:solidFill>
                <a:latin typeface="Hammersmith One"/>
                <a:ea typeface="Hammersmith One"/>
                <a:cs typeface="Hammersmith One"/>
                <a:sym typeface="Hammersmith One"/>
              </a:rPr>
              <a:t> gusto </a:t>
            </a:r>
            <a:r>
              <a:rPr lang="en-US" dirty="0" err="1">
                <a:solidFill>
                  <a:srgbClr val="000000"/>
                </a:solidFill>
                <a:latin typeface="Hammersmith One"/>
                <a:ea typeface="Hammersmith One"/>
                <a:cs typeface="Hammersmith One"/>
                <a:sym typeface="Hammersmith One"/>
              </a:rPr>
              <a:t>aspro</a:t>
            </a:r>
            <a:r>
              <a:rPr lang="en-US" dirty="0">
                <a:solidFill>
                  <a:srgbClr val="000000"/>
                </a:solidFill>
                <a:latin typeface="Hammersmith One"/>
                <a:ea typeface="Hammersmith One"/>
                <a:cs typeface="Hammersmith One"/>
                <a:sym typeface="Hammersmith One"/>
              </a:rPr>
              <a:t> </a:t>
            </a:r>
            <a:r>
              <a:rPr lang="en-US" dirty="0" err="1">
                <a:solidFill>
                  <a:srgbClr val="000000"/>
                </a:solidFill>
                <a:latin typeface="Hammersmith One"/>
                <a:ea typeface="Hammersmith One"/>
                <a:cs typeface="Hammersmith One"/>
                <a:sym typeface="Hammersmith One"/>
              </a:rPr>
              <a:t>della</a:t>
            </a:r>
            <a:r>
              <a:rPr lang="en-US" dirty="0">
                <a:solidFill>
                  <a:srgbClr val="000000"/>
                </a:solidFill>
                <a:latin typeface="Hammersmith One"/>
                <a:ea typeface="Hammersmith One"/>
                <a:cs typeface="Hammersmith One"/>
                <a:sym typeface="Hammersmith One"/>
              </a:rPr>
              <a:t> </a:t>
            </a:r>
            <a:r>
              <a:rPr lang="en-US" dirty="0" err="1">
                <a:solidFill>
                  <a:srgbClr val="000000"/>
                </a:solidFill>
                <a:latin typeface="Hammersmith One"/>
                <a:ea typeface="Hammersmith One"/>
                <a:cs typeface="Hammersmith One"/>
                <a:sym typeface="Hammersmith One"/>
              </a:rPr>
              <a:t>marmellata</a:t>
            </a:r>
            <a:r>
              <a:rPr lang="en-US" dirty="0">
                <a:solidFill>
                  <a:srgbClr val="000000"/>
                </a:solidFill>
                <a:latin typeface="Hammersmith One"/>
                <a:ea typeface="Hammersmith One"/>
                <a:cs typeface="Hammersmith One"/>
                <a:sym typeface="Hammersmith One"/>
              </a:rPr>
              <a:t> di </a:t>
            </a:r>
            <a:r>
              <a:rPr lang="en-US" dirty="0" err="1">
                <a:solidFill>
                  <a:srgbClr val="000000"/>
                </a:solidFill>
                <a:latin typeface="Hammersmith One"/>
                <a:ea typeface="Hammersmith One"/>
                <a:cs typeface="Hammersmith One"/>
                <a:sym typeface="Hammersmith One"/>
              </a:rPr>
              <a:t>visciole</a:t>
            </a:r>
            <a:r>
              <a:rPr lang="en-US" dirty="0">
                <a:solidFill>
                  <a:srgbClr val="000000"/>
                </a:solidFill>
                <a:latin typeface="Hammersmith One"/>
                <a:ea typeface="Hammersmith One"/>
                <a:cs typeface="Hammersmith One"/>
                <a:sym typeface="Hammersmith One"/>
              </a:rPr>
              <a:t> </a:t>
            </a:r>
            <a:r>
              <a:rPr lang="en-US" dirty="0" err="1">
                <a:solidFill>
                  <a:srgbClr val="000000"/>
                </a:solidFill>
                <a:latin typeface="Hammersmith One"/>
                <a:ea typeface="Hammersmith One"/>
                <a:cs typeface="Hammersmith One"/>
                <a:sym typeface="Hammersmith One"/>
              </a:rPr>
              <a:t>dei</a:t>
            </a:r>
            <a:r>
              <a:rPr lang="en-US" dirty="0">
                <a:solidFill>
                  <a:srgbClr val="000000"/>
                </a:solidFill>
                <a:latin typeface="Hammersmith One"/>
                <a:ea typeface="Hammersmith One"/>
                <a:cs typeface="Hammersmith One"/>
                <a:sym typeface="Hammersmith One"/>
              </a:rPr>
              <a:t> </a:t>
            </a:r>
            <a:r>
              <a:rPr lang="en-US" dirty="0" err="1">
                <a:solidFill>
                  <a:srgbClr val="000000"/>
                </a:solidFill>
                <a:latin typeface="Hammersmith One"/>
                <a:ea typeface="Hammersmith One"/>
                <a:cs typeface="Hammersmith One"/>
                <a:sym typeface="Hammersmith One"/>
              </a:rPr>
              <a:t>Monti</a:t>
            </a:r>
            <a:r>
              <a:rPr lang="en-US" dirty="0">
                <a:solidFill>
                  <a:srgbClr val="000000"/>
                </a:solidFill>
                <a:latin typeface="Hammersmith One"/>
                <a:ea typeface="Hammersmith One"/>
                <a:cs typeface="Hammersmith One"/>
                <a:sym typeface="Hammersmith One"/>
              </a:rPr>
              <a:t> </a:t>
            </a:r>
            <a:r>
              <a:rPr lang="en-US" dirty="0" err="1">
                <a:solidFill>
                  <a:srgbClr val="000000"/>
                </a:solidFill>
                <a:latin typeface="Hammersmith One"/>
                <a:ea typeface="Hammersmith One"/>
                <a:cs typeface="Hammersmith One"/>
                <a:sym typeface="Hammersmith One"/>
              </a:rPr>
              <a:t>Lepini</a:t>
            </a:r>
            <a:r>
              <a:rPr lang="en-US" dirty="0">
                <a:solidFill>
                  <a:srgbClr val="000000"/>
                </a:solidFill>
                <a:latin typeface="Hammersmith One"/>
                <a:ea typeface="Hammersmith One"/>
                <a:cs typeface="Hammersmith One"/>
                <a:sym typeface="Hammersmith One"/>
              </a:rPr>
              <a:t>.</a:t>
            </a:r>
          </a:p>
          <a:p>
            <a:pPr algn="ctr">
              <a:lnSpc>
                <a:spcPts val="2464"/>
              </a:lnSpc>
            </a:pPr>
            <a:r>
              <a:rPr lang="en-US" dirty="0">
                <a:solidFill>
                  <a:srgbClr val="000000"/>
                </a:solidFill>
                <a:latin typeface="Hammersmith One"/>
                <a:ea typeface="Hammersmith One"/>
                <a:cs typeface="Hammersmith One"/>
                <a:sym typeface="Hammersmith One"/>
              </a:rPr>
              <a:t>La </a:t>
            </a:r>
            <a:r>
              <a:rPr lang="en-US" dirty="0" err="1">
                <a:solidFill>
                  <a:srgbClr val="000000"/>
                </a:solidFill>
                <a:latin typeface="Hammersmith One"/>
                <a:ea typeface="Hammersmith One"/>
                <a:cs typeface="Hammersmith One"/>
                <a:sym typeface="Hammersmith One"/>
              </a:rPr>
              <a:t>crostatina</a:t>
            </a:r>
            <a:r>
              <a:rPr lang="en-US" dirty="0">
                <a:solidFill>
                  <a:srgbClr val="000000"/>
                </a:solidFill>
                <a:latin typeface="Hammersmith One"/>
                <a:ea typeface="Hammersmith One"/>
                <a:cs typeface="Hammersmith One"/>
                <a:sym typeface="Hammersmith One"/>
              </a:rPr>
              <a:t> di </a:t>
            </a:r>
            <a:r>
              <a:rPr lang="en-US" dirty="0" err="1">
                <a:solidFill>
                  <a:srgbClr val="000000"/>
                </a:solidFill>
                <a:latin typeface="Hammersmith One"/>
                <a:ea typeface="Hammersmith One"/>
                <a:cs typeface="Hammersmith One"/>
                <a:sym typeface="Hammersmith One"/>
              </a:rPr>
              <a:t>Sezze</a:t>
            </a:r>
            <a:r>
              <a:rPr lang="en-US" dirty="0">
                <a:solidFill>
                  <a:srgbClr val="000000"/>
                </a:solidFill>
                <a:latin typeface="Hammersmith One"/>
                <a:ea typeface="Hammersmith One"/>
                <a:cs typeface="Hammersmith One"/>
                <a:sym typeface="Hammersmith One"/>
              </a:rPr>
              <a:t> è </a:t>
            </a:r>
            <a:r>
              <a:rPr lang="en-US" dirty="0" err="1">
                <a:solidFill>
                  <a:srgbClr val="000000"/>
                </a:solidFill>
                <a:latin typeface="Hammersmith One"/>
                <a:ea typeface="Hammersmith One"/>
                <a:cs typeface="Hammersmith One"/>
                <a:sym typeface="Hammersmith One"/>
              </a:rPr>
              <a:t>ufficialmente</a:t>
            </a:r>
            <a:r>
              <a:rPr lang="en-US" dirty="0">
                <a:solidFill>
                  <a:srgbClr val="000000"/>
                </a:solidFill>
                <a:latin typeface="Hammersmith One"/>
                <a:ea typeface="Hammersmith One"/>
                <a:cs typeface="Hammersmith One"/>
                <a:sym typeface="Hammersmith One"/>
              </a:rPr>
              <a:t> </a:t>
            </a:r>
            <a:r>
              <a:rPr lang="en-US" dirty="0" err="1">
                <a:solidFill>
                  <a:srgbClr val="000000"/>
                </a:solidFill>
                <a:latin typeface="Hammersmith One"/>
                <a:ea typeface="Hammersmith One"/>
                <a:cs typeface="Hammersmith One"/>
                <a:sym typeface="Hammersmith One"/>
              </a:rPr>
              <a:t>inclusa</a:t>
            </a:r>
            <a:r>
              <a:rPr lang="en-US" dirty="0">
                <a:solidFill>
                  <a:srgbClr val="000000"/>
                </a:solidFill>
                <a:latin typeface="Hammersmith One"/>
                <a:ea typeface="Hammersmith One"/>
                <a:cs typeface="Hammersmith One"/>
                <a:sym typeface="Hammersmith One"/>
              </a:rPr>
              <a:t> </a:t>
            </a:r>
            <a:r>
              <a:rPr lang="en-US" dirty="0" err="1">
                <a:solidFill>
                  <a:srgbClr val="000000"/>
                </a:solidFill>
                <a:latin typeface="Hammersmith One"/>
                <a:ea typeface="Hammersmith One"/>
                <a:cs typeface="Hammersmith One"/>
                <a:sym typeface="Hammersmith One"/>
              </a:rPr>
              <a:t>nell’ARSIAL</a:t>
            </a:r>
            <a:r>
              <a:rPr lang="en-US" dirty="0">
                <a:solidFill>
                  <a:srgbClr val="000000"/>
                </a:solidFill>
                <a:latin typeface="Hammersmith One"/>
                <a:ea typeface="Hammersmith One"/>
                <a:cs typeface="Hammersmith One"/>
                <a:sym typeface="Hammersmith One"/>
              </a:rPr>
              <a:t> (</a:t>
            </a:r>
            <a:r>
              <a:rPr lang="en-US" dirty="0" err="1">
                <a:solidFill>
                  <a:srgbClr val="000000"/>
                </a:solidFill>
                <a:latin typeface="Hammersmith One"/>
                <a:ea typeface="Hammersmith One"/>
                <a:cs typeface="Hammersmith One"/>
                <a:sym typeface="Hammersmith One"/>
              </a:rPr>
              <a:t>Agenzia</a:t>
            </a:r>
            <a:r>
              <a:rPr lang="en-US" dirty="0">
                <a:solidFill>
                  <a:srgbClr val="000000"/>
                </a:solidFill>
                <a:latin typeface="Hammersmith One"/>
                <a:ea typeface="Hammersmith One"/>
                <a:cs typeface="Hammersmith One"/>
                <a:sym typeface="Hammersmith One"/>
              </a:rPr>
              <a:t> </a:t>
            </a:r>
            <a:r>
              <a:rPr lang="en-US" dirty="0" err="1">
                <a:solidFill>
                  <a:srgbClr val="000000"/>
                </a:solidFill>
                <a:latin typeface="Hammersmith One"/>
                <a:ea typeface="Hammersmith One"/>
                <a:cs typeface="Hammersmith One"/>
                <a:sym typeface="Hammersmith One"/>
              </a:rPr>
              <a:t>Regionale</a:t>
            </a:r>
            <a:r>
              <a:rPr lang="en-US" dirty="0">
                <a:solidFill>
                  <a:srgbClr val="000000"/>
                </a:solidFill>
                <a:latin typeface="Hammersmith One"/>
                <a:ea typeface="Hammersmith One"/>
                <a:cs typeface="Hammersmith One"/>
                <a:sym typeface="Hammersmith One"/>
              </a:rPr>
              <a:t> per lo </a:t>
            </a:r>
            <a:r>
              <a:rPr lang="en-US" dirty="0" err="1">
                <a:solidFill>
                  <a:srgbClr val="000000"/>
                </a:solidFill>
                <a:latin typeface="Hammersmith One"/>
                <a:ea typeface="Hammersmith One"/>
                <a:cs typeface="Hammersmith One"/>
                <a:sym typeface="Hammersmith One"/>
              </a:rPr>
              <a:t>Sviluppo</a:t>
            </a:r>
            <a:r>
              <a:rPr lang="en-US" dirty="0">
                <a:solidFill>
                  <a:srgbClr val="000000"/>
                </a:solidFill>
                <a:latin typeface="Hammersmith One"/>
                <a:ea typeface="Hammersmith One"/>
                <a:cs typeface="Hammersmith One"/>
                <a:sym typeface="Hammersmith One"/>
              </a:rPr>
              <a:t> e </a:t>
            </a:r>
            <a:r>
              <a:rPr lang="en-US" dirty="0" err="1">
                <a:solidFill>
                  <a:srgbClr val="000000"/>
                </a:solidFill>
                <a:latin typeface="Hammersmith One"/>
                <a:ea typeface="Hammersmith One"/>
                <a:cs typeface="Hammersmith One"/>
                <a:sym typeface="Hammersmith One"/>
              </a:rPr>
              <a:t>l'Innovazione</a:t>
            </a:r>
            <a:r>
              <a:rPr lang="en-US" dirty="0">
                <a:solidFill>
                  <a:srgbClr val="000000"/>
                </a:solidFill>
                <a:latin typeface="Hammersmith One"/>
                <a:ea typeface="Hammersmith One"/>
                <a:cs typeface="Hammersmith One"/>
                <a:sym typeface="Hammersmith One"/>
              </a:rPr>
              <a:t> </a:t>
            </a:r>
            <a:r>
              <a:rPr lang="en-US" dirty="0" err="1">
                <a:solidFill>
                  <a:srgbClr val="000000"/>
                </a:solidFill>
                <a:latin typeface="Hammersmith One"/>
                <a:ea typeface="Hammersmith One"/>
                <a:cs typeface="Hammersmith One"/>
                <a:sym typeface="Hammersmith One"/>
              </a:rPr>
              <a:t>dell'Agricoltura</a:t>
            </a:r>
            <a:r>
              <a:rPr lang="en-US" dirty="0">
                <a:solidFill>
                  <a:srgbClr val="000000"/>
                </a:solidFill>
                <a:latin typeface="Hammersmith One"/>
                <a:ea typeface="Hammersmith One"/>
                <a:cs typeface="Hammersmith One"/>
                <a:sym typeface="Hammersmith One"/>
              </a:rPr>
              <a:t> del Lazio) </a:t>
            </a:r>
            <a:r>
              <a:rPr lang="en-US" dirty="0" err="1">
                <a:solidFill>
                  <a:srgbClr val="000000"/>
                </a:solidFill>
                <a:latin typeface="Hammersmith One"/>
                <a:ea typeface="Hammersmith One"/>
                <a:cs typeface="Hammersmith One"/>
                <a:sym typeface="Hammersmith One"/>
              </a:rPr>
              <a:t>tra</a:t>
            </a:r>
            <a:r>
              <a:rPr lang="en-US" dirty="0">
                <a:solidFill>
                  <a:srgbClr val="000000"/>
                </a:solidFill>
                <a:latin typeface="Hammersmith One"/>
                <a:ea typeface="Hammersmith One"/>
                <a:cs typeface="Hammersmith One"/>
                <a:sym typeface="Hammersmith One"/>
              </a:rPr>
              <a:t> le </a:t>
            </a:r>
            <a:r>
              <a:rPr lang="en-US" dirty="0" err="1">
                <a:solidFill>
                  <a:srgbClr val="000000"/>
                </a:solidFill>
                <a:latin typeface="Hammersmith One"/>
                <a:ea typeface="Hammersmith One"/>
                <a:cs typeface="Hammersmith One"/>
                <a:sym typeface="Hammersmith One"/>
              </a:rPr>
              <a:t>ricette</a:t>
            </a:r>
            <a:r>
              <a:rPr lang="en-US" dirty="0">
                <a:solidFill>
                  <a:srgbClr val="000000"/>
                </a:solidFill>
                <a:latin typeface="Hammersmith One"/>
                <a:ea typeface="Hammersmith One"/>
                <a:cs typeface="Hammersmith One"/>
                <a:sym typeface="Hammersmith One"/>
              </a:rPr>
              <a:t> </a:t>
            </a:r>
            <a:r>
              <a:rPr lang="en-US" dirty="0" err="1">
                <a:solidFill>
                  <a:srgbClr val="000000"/>
                </a:solidFill>
                <a:latin typeface="Hammersmith One"/>
                <a:ea typeface="Hammersmith One"/>
                <a:cs typeface="Hammersmith One"/>
                <a:sym typeface="Hammersmith One"/>
              </a:rPr>
              <a:t>tradizionali</a:t>
            </a:r>
            <a:r>
              <a:rPr lang="en-US" dirty="0">
                <a:solidFill>
                  <a:srgbClr val="000000"/>
                </a:solidFill>
                <a:latin typeface="Hammersmith One"/>
                <a:ea typeface="Hammersmith One"/>
                <a:cs typeface="Hammersmith One"/>
                <a:sym typeface="Hammersmith One"/>
              </a:rPr>
              <a:t> </a:t>
            </a:r>
            <a:r>
              <a:rPr lang="en-US" dirty="0" err="1">
                <a:solidFill>
                  <a:srgbClr val="000000"/>
                </a:solidFill>
                <a:latin typeface="Hammersmith One"/>
                <a:ea typeface="Hammersmith One"/>
                <a:cs typeface="Hammersmith One"/>
                <a:sym typeface="Hammersmith One"/>
              </a:rPr>
              <a:t>della</a:t>
            </a:r>
            <a:r>
              <a:rPr lang="en-US" dirty="0">
                <a:solidFill>
                  <a:srgbClr val="000000"/>
                </a:solidFill>
                <a:latin typeface="Hammersmith One"/>
                <a:ea typeface="Hammersmith One"/>
                <a:cs typeface="Hammersmith One"/>
                <a:sym typeface="Hammersmith One"/>
              </a:rPr>
              <a:t> nostra </a:t>
            </a:r>
            <a:r>
              <a:rPr lang="en-US" dirty="0" err="1">
                <a:solidFill>
                  <a:srgbClr val="000000"/>
                </a:solidFill>
                <a:latin typeface="Hammersmith One"/>
                <a:ea typeface="Hammersmith One"/>
                <a:cs typeface="Hammersmith One"/>
                <a:sym typeface="Hammersmith One"/>
              </a:rPr>
              <a:t>regione</a:t>
            </a:r>
            <a:r>
              <a:rPr lang="en-US" dirty="0">
                <a:solidFill>
                  <a:srgbClr val="000000"/>
                </a:solidFill>
                <a:latin typeface="Hammersmith One"/>
                <a:ea typeface="Hammersmith One"/>
                <a:cs typeface="Hammersmith One"/>
                <a:sym typeface="Hammersmith One"/>
              </a:rPr>
              <a:t>.</a:t>
            </a:r>
          </a:p>
        </p:txBody>
      </p:sp>
      <p:sp>
        <p:nvSpPr>
          <p:cNvPr id="4" name="TextBox 4"/>
          <p:cNvSpPr txBox="1"/>
          <p:nvPr/>
        </p:nvSpPr>
        <p:spPr>
          <a:xfrm>
            <a:off x="461867" y="145970"/>
            <a:ext cx="5985586" cy="1660203"/>
          </a:xfrm>
          <a:prstGeom prst="rect">
            <a:avLst/>
          </a:prstGeom>
          <a:solidFill>
            <a:schemeClr val="accent4">
              <a:lumMod val="40000"/>
              <a:lumOff val="60000"/>
            </a:schemeClr>
          </a:solidFill>
        </p:spPr>
        <p:txBody>
          <a:bodyPr wrap="square" lIns="0" tIns="0" rIns="0" bIns="0" rtlCol="0" anchor="t">
            <a:spAutoFit/>
          </a:bodyPr>
          <a:lstStyle/>
          <a:p>
            <a:pPr algn="ctr">
              <a:lnSpc>
                <a:spcPts val="6492"/>
              </a:lnSpc>
            </a:pPr>
            <a:r>
              <a:rPr lang="en-US" sz="4600" dirty="0">
                <a:solidFill>
                  <a:srgbClr val="760E0E"/>
                </a:solidFill>
                <a:latin typeface="Bryndan Write"/>
                <a:ea typeface="Bryndan Write"/>
                <a:cs typeface="Bryndan Write"/>
                <a:sym typeface="Bryndan Write"/>
              </a:rPr>
              <a:t>LE ORIGINI DELLA CROSTATA DI SEZZE</a:t>
            </a:r>
          </a:p>
        </p:txBody>
      </p:sp>
    </p:spTree>
    <p:extLst>
      <p:ext uri="{BB962C8B-B14F-4D97-AF65-F5344CB8AC3E}">
        <p14:creationId xmlns:p14="http://schemas.microsoft.com/office/powerpoint/2010/main" val="40732568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Freeform 2"/>
          <p:cNvSpPr/>
          <p:nvPr/>
        </p:nvSpPr>
        <p:spPr>
          <a:xfrm rot="-736988">
            <a:off x="4489878" y="1772600"/>
            <a:ext cx="2228763" cy="2461485"/>
          </a:xfrm>
          <a:custGeom>
            <a:avLst/>
            <a:gdLst/>
            <a:ahLst/>
            <a:cxnLst/>
            <a:rect l="l" t="t" r="r" b="b"/>
            <a:pathLst>
              <a:path w="3343144" h="3692227">
                <a:moveTo>
                  <a:pt x="0" y="0"/>
                </a:moveTo>
                <a:lnTo>
                  <a:pt x="3343144" y="0"/>
                </a:lnTo>
                <a:lnTo>
                  <a:pt x="3343144" y="3692228"/>
                </a:lnTo>
                <a:lnTo>
                  <a:pt x="0" y="3692228"/>
                </a:lnTo>
                <a:lnTo>
                  <a:pt x="0" y="0"/>
                </a:lnTo>
                <a:close/>
              </a:path>
            </a:pathLst>
          </a:custGeom>
          <a:blipFill>
            <a:blip r:embed="rId2">
              <a:alphaModFix amt="76000"/>
              <a:extLst>
                <a:ext uri="{96DAC541-7B7A-43D3-8B79-37D633B846F1}">
                  <asvg:svgBlip xmlns:asvg="http://schemas.microsoft.com/office/drawing/2016/SVG/main" r:embed="rId3"/>
                </a:ext>
              </a:extLst>
            </a:blip>
            <a:stretch>
              <a:fillRect/>
            </a:stretch>
          </a:blipFill>
          <a:ln cap="sq">
            <a:noFill/>
            <a:prstDash val="solid"/>
            <a:miter/>
          </a:ln>
        </p:spPr>
      </p:sp>
      <p:sp>
        <p:nvSpPr>
          <p:cNvPr id="3" name="Freeform 3"/>
          <p:cNvSpPr/>
          <p:nvPr/>
        </p:nvSpPr>
        <p:spPr>
          <a:xfrm rot="-963721">
            <a:off x="4619464" y="2396920"/>
            <a:ext cx="2228763" cy="2461485"/>
          </a:xfrm>
          <a:custGeom>
            <a:avLst/>
            <a:gdLst/>
            <a:ahLst/>
            <a:cxnLst/>
            <a:rect l="l" t="t" r="r" b="b"/>
            <a:pathLst>
              <a:path w="3343144" h="3692227">
                <a:moveTo>
                  <a:pt x="0" y="0"/>
                </a:moveTo>
                <a:lnTo>
                  <a:pt x="3343144" y="0"/>
                </a:lnTo>
                <a:lnTo>
                  <a:pt x="3343144" y="3692227"/>
                </a:lnTo>
                <a:lnTo>
                  <a:pt x="0" y="3692227"/>
                </a:lnTo>
                <a:lnTo>
                  <a:pt x="0" y="0"/>
                </a:lnTo>
                <a:close/>
              </a:path>
            </a:pathLst>
          </a:custGeom>
          <a:blipFill>
            <a:blip r:embed="rId2">
              <a:alphaModFix amt="76000"/>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540436" y="1540748"/>
            <a:ext cx="4558882" cy="448841"/>
          </a:xfrm>
          <a:prstGeom prst="rect">
            <a:avLst/>
          </a:prstGeom>
          <a:solidFill>
            <a:schemeClr val="accent6">
              <a:lumMod val="60000"/>
              <a:lumOff val="40000"/>
            </a:schemeClr>
          </a:solidFill>
        </p:spPr>
        <p:txBody>
          <a:bodyPr lIns="0" tIns="0" rIns="0" bIns="0" rtlCol="0" anchor="t">
            <a:spAutoFit/>
          </a:bodyPr>
          <a:lstStyle/>
          <a:p>
            <a:pPr>
              <a:lnSpc>
                <a:spcPts val="3460"/>
              </a:lnSpc>
              <a:spcBef>
                <a:spcPct val="0"/>
              </a:spcBef>
            </a:pPr>
            <a:r>
              <a:rPr lang="en-US" sz="2300" dirty="0">
                <a:solidFill>
                  <a:srgbClr val="000000"/>
                </a:solidFill>
                <a:latin typeface="Chewy"/>
                <a:ea typeface="Chewy"/>
                <a:cs typeface="Chewy"/>
                <a:sym typeface="Chewy"/>
              </a:rPr>
              <a:t>INGREDIENTI:</a:t>
            </a:r>
          </a:p>
        </p:txBody>
      </p:sp>
      <p:sp>
        <p:nvSpPr>
          <p:cNvPr id="5" name="TextBox 5"/>
          <p:cNvSpPr txBox="1"/>
          <p:nvPr/>
        </p:nvSpPr>
        <p:spPr>
          <a:xfrm>
            <a:off x="288651" y="396839"/>
            <a:ext cx="5769711" cy="1051570"/>
          </a:xfrm>
          <a:prstGeom prst="rect">
            <a:avLst/>
          </a:prstGeom>
          <a:solidFill>
            <a:schemeClr val="accent6">
              <a:lumMod val="60000"/>
              <a:lumOff val="40000"/>
            </a:schemeClr>
          </a:solidFill>
        </p:spPr>
        <p:txBody>
          <a:bodyPr lIns="0" tIns="0" rIns="0" bIns="0" rtlCol="0" anchor="t">
            <a:spAutoFit/>
          </a:bodyPr>
          <a:lstStyle/>
          <a:p>
            <a:pPr>
              <a:lnSpc>
                <a:spcPts val="4085"/>
              </a:lnSpc>
              <a:spcBef>
                <a:spcPct val="0"/>
              </a:spcBef>
            </a:pPr>
            <a:r>
              <a:rPr lang="en-US" sz="3400" dirty="0">
                <a:solidFill>
                  <a:srgbClr val="3D0000"/>
                </a:solidFill>
                <a:latin typeface="Chewy"/>
                <a:ea typeface="Chewy"/>
                <a:cs typeface="Chewy"/>
                <a:sym typeface="Chewy"/>
              </a:rPr>
              <a:t>RICETTA DELLA CROSTATA DI VISCIOLE MODERNA</a:t>
            </a:r>
          </a:p>
        </p:txBody>
      </p:sp>
      <p:sp>
        <p:nvSpPr>
          <p:cNvPr id="6" name="TextBox 6"/>
          <p:cNvSpPr txBox="1"/>
          <p:nvPr/>
        </p:nvSpPr>
        <p:spPr>
          <a:xfrm>
            <a:off x="1517415" y="2062350"/>
            <a:ext cx="2101354" cy="487313"/>
          </a:xfrm>
          <a:prstGeom prst="rect">
            <a:avLst/>
          </a:prstGeom>
          <a:solidFill>
            <a:schemeClr val="accent6">
              <a:lumMod val="60000"/>
              <a:lumOff val="40000"/>
            </a:schemeClr>
          </a:solidFill>
        </p:spPr>
        <p:txBody>
          <a:bodyPr lIns="0" tIns="0" rIns="0" bIns="0" rtlCol="0" anchor="t">
            <a:spAutoFit/>
          </a:bodyPr>
          <a:lstStyle/>
          <a:p>
            <a:pPr algn="ctr">
              <a:lnSpc>
                <a:spcPts val="1916"/>
              </a:lnSpc>
            </a:pPr>
            <a:r>
              <a:rPr lang="en-US" sz="1400" b="1" i="1" dirty="0">
                <a:solidFill>
                  <a:srgbClr val="C60000"/>
                </a:solidFill>
                <a:latin typeface="Open Sans 2 Bold Italics"/>
                <a:ea typeface="Open Sans 2 Bold Italics"/>
                <a:cs typeface="Open Sans 2 Bold Italics"/>
                <a:sym typeface="Open Sans 2 Bold Italics"/>
              </a:rPr>
              <a:t>PER LA FROLLA AL CACAO:</a:t>
            </a:r>
          </a:p>
        </p:txBody>
      </p:sp>
      <p:sp>
        <p:nvSpPr>
          <p:cNvPr id="7" name="TextBox 7"/>
          <p:cNvSpPr txBox="1"/>
          <p:nvPr/>
        </p:nvSpPr>
        <p:spPr>
          <a:xfrm>
            <a:off x="885911" y="2549663"/>
            <a:ext cx="3312015" cy="2539157"/>
          </a:xfrm>
          <a:prstGeom prst="rect">
            <a:avLst/>
          </a:prstGeom>
          <a:solidFill>
            <a:schemeClr val="accent6">
              <a:lumMod val="60000"/>
              <a:lumOff val="40000"/>
            </a:schemeClr>
          </a:solidFill>
        </p:spPr>
        <p:txBody>
          <a:bodyPr lIns="0" tIns="0" rIns="0" bIns="0" rtlCol="0" anchor="t">
            <a:spAutoFit/>
          </a:bodyPr>
          <a:lstStyle/>
          <a:p>
            <a:pPr marL="331864" lvl="1" indent="-165932">
              <a:lnSpc>
                <a:spcPts val="2152"/>
              </a:lnSpc>
              <a:buFont typeface="Arial"/>
              <a:buChar char="•"/>
            </a:pPr>
            <a:r>
              <a:rPr lang="en-US" sz="1500" dirty="0">
                <a:solidFill>
                  <a:srgbClr val="000000"/>
                </a:solidFill>
                <a:latin typeface="Hammersmith One"/>
                <a:ea typeface="Hammersmith One"/>
                <a:cs typeface="Hammersmith One"/>
                <a:sym typeface="Hammersmith One"/>
              </a:rPr>
              <a:t>1 </a:t>
            </a:r>
            <a:r>
              <a:rPr lang="en-US" sz="1500" dirty="0" err="1">
                <a:solidFill>
                  <a:srgbClr val="000000"/>
                </a:solidFill>
                <a:latin typeface="Hammersmith One"/>
                <a:ea typeface="Hammersmith One"/>
                <a:cs typeface="Hammersmith One"/>
                <a:sym typeface="Hammersmith One"/>
              </a:rPr>
              <a:t>uovo</a:t>
            </a:r>
            <a:endParaRPr lang="en-US" sz="1500" dirty="0">
              <a:solidFill>
                <a:srgbClr val="000000"/>
              </a:solidFill>
              <a:latin typeface="Hammersmith One"/>
              <a:ea typeface="Hammersmith One"/>
              <a:cs typeface="Hammersmith One"/>
              <a:sym typeface="Hammersmith One"/>
            </a:endParaRPr>
          </a:p>
          <a:p>
            <a:pPr marL="331864" lvl="1" indent="-165932">
              <a:lnSpc>
                <a:spcPts val="2152"/>
              </a:lnSpc>
              <a:buFont typeface="Arial"/>
              <a:buChar char="•"/>
            </a:pPr>
            <a:r>
              <a:rPr lang="en-US" sz="1500" dirty="0">
                <a:solidFill>
                  <a:srgbClr val="000000"/>
                </a:solidFill>
                <a:latin typeface="Hammersmith One"/>
                <a:ea typeface="Hammersmith One"/>
                <a:cs typeface="Hammersmith One"/>
                <a:sym typeface="Hammersmith One"/>
              </a:rPr>
              <a:t> 5 </a:t>
            </a:r>
            <a:r>
              <a:rPr lang="en-US" sz="1500" dirty="0" err="1">
                <a:solidFill>
                  <a:srgbClr val="000000"/>
                </a:solidFill>
                <a:latin typeface="Hammersmith One"/>
                <a:ea typeface="Hammersmith One"/>
                <a:cs typeface="Hammersmith One"/>
                <a:sym typeface="Hammersmith One"/>
              </a:rPr>
              <a:t>tuorli</a:t>
            </a:r>
            <a:endParaRPr lang="en-US" sz="1500" dirty="0">
              <a:solidFill>
                <a:srgbClr val="000000"/>
              </a:solidFill>
              <a:latin typeface="Hammersmith One"/>
              <a:ea typeface="Hammersmith One"/>
              <a:cs typeface="Hammersmith One"/>
              <a:sym typeface="Hammersmith One"/>
            </a:endParaRPr>
          </a:p>
          <a:p>
            <a:pPr marL="331864" lvl="1" indent="-165932">
              <a:lnSpc>
                <a:spcPts val="2152"/>
              </a:lnSpc>
              <a:buFont typeface="Arial"/>
              <a:buChar char="•"/>
            </a:pPr>
            <a:r>
              <a:rPr lang="en-US" sz="1500" dirty="0">
                <a:solidFill>
                  <a:srgbClr val="000000"/>
                </a:solidFill>
                <a:latin typeface="Hammersmith One"/>
                <a:ea typeface="Hammersmith One"/>
                <a:cs typeface="Hammersmith One"/>
                <a:sym typeface="Hammersmith One"/>
              </a:rPr>
              <a:t>250 gr di </a:t>
            </a:r>
            <a:r>
              <a:rPr lang="en-US" sz="1500" dirty="0" err="1">
                <a:solidFill>
                  <a:srgbClr val="000000"/>
                </a:solidFill>
                <a:latin typeface="Hammersmith One"/>
                <a:ea typeface="Hammersmith One"/>
                <a:cs typeface="Hammersmith One"/>
                <a:sym typeface="Hammersmith One"/>
              </a:rPr>
              <a:t>zucchero</a:t>
            </a:r>
            <a:r>
              <a:rPr lang="en-US" sz="1500" dirty="0">
                <a:solidFill>
                  <a:srgbClr val="000000"/>
                </a:solidFill>
                <a:latin typeface="Hammersmith One"/>
                <a:ea typeface="Hammersmith One"/>
                <a:cs typeface="Hammersmith One"/>
                <a:sym typeface="Hammersmith One"/>
              </a:rPr>
              <a:t> </a:t>
            </a:r>
          </a:p>
          <a:p>
            <a:pPr marL="331864" lvl="1" indent="-165932">
              <a:lnSpc>
                <a:spcPts val="2152"/>
              </a:lnSpc>
              <a:buFont typeface="Arial"/>
              <a:buChar char="•"/>
            </a:pPr>
            <a:r>
              <a:rPr lang="en-US" sz="1500" dirty="0">
                <a:solidFill>
                  <a:srgbClr val="000000"/>
                </a:solidFill>
                <a:latin typeface="Hammersmith One"/>
                <a:ea typeface="Hammersmith One"/>
                <a:cs typeface="Hammersmith One"/>
                <a:sym typeface="Hammersmith One"/>
              </a:rPr>
              <a:t>200 gr </a:t>
            </a:r>
            <a:r>
              <a:rPr lang="en-US" sz="1500" dirty="0" err="1">
                <a:solidFill>
                  <a:srgbClr val="000000"/>
                </a:solidFill>
                <a:latin typeface="Hammersmith One"/>
                <a:ea typeface="Hammersmith One"/>
                <a:cs typeface="Hammersmith One"/>
                <a:sym typeface="Hammersmith One"/>
              </a:rPr>
              <a:t>strutto</a:t>
            </a:r>
            <a:r>
              <a:rPr lang="en-US" sz="1500" dirty="0">
                <a:solidFill>
                  <a:srgbClr val="000000"/>
                </a:solidFill>
                <a:latin typeface="Hammersmith One"/>
                <a:ea typeface="Hammersmith One"/>
                <a:cs typeface="Hammersmith One"/>
                <a:sym typeface="Hammersmith One"/>
              </a:rPr>
              <a:t> </a:t>
            </a:r>
          </a:p>
          <a:p>
            <a:pPr marL="331864" lvl="1" indent="-165932">
              <a:lnSpc>
                <a:spcPts val="2152"/>
              </a:lnSpc>
              <a:buFont typeface="Arial"/>
              <a:buChar char="•"/>
            </a:pPr>
            <a:r>
              <a:rPr lang="en-US" sz="1500" dirty="0">
                <a:solidFill>
                  <a:srgbClr val="000000"/>
                </a:solidFill>
                <a:latin typeface="Hammersmith One"/>
                <a:ea typeface="Hammersmith One"/>
                <a:cs typeface="Hammersmith One"/>
                <a:sym typeface="Hammersmith One"/>
              </a:rPr>
              <a:t>1 </a:t>
            </a:r>
            <a:r>
              <a:rPr lang="en-US" sz="1500" dirty="0" err="1">
                <a:solidFill>
                  <a:srgbClr val="000000"/>
                </a:solidFill>
                <a:latin typeface="Hammersmith One"/>
                <a:ea typeface="Hammersmith One"/>
                <a:cs typeface="Hammersmith One"/>
                <a:sym typeface="Hammersmith One"/>
              </a:rPr>
              <a:t>limone</a:t>
            </a:r>
            <a:r>
              <a:rPr lang="en-US" sz="1500" dirty="0">
                <a:solidFill>
                  <a:srgbClr val="000000"/>
                </a:solidFill>
                <a:latin typeface="Hammersmith One"/>
                <a:ea typeface="Hammersmith One"/>
                <a:cs typeface="Hammersmith One"/>
                <a:sym typeface="Hammersmith One"/>
              </a:rPr>
              <a:t> </a:t>
            </a:r>
            <a:r>
              <a:rPr lang="en-US" sz="1500" dirty="0" err="1">
                <a:solidFill>
                  <a:srgbClr val="000000"/>
                </a:solidFill>
                <a:latin typeface="Hammersmith One"/>
                <a:ea typeface="Hammersmith One"/>
                <a:cs typeface="Hammersmith One"/>
                <a:sym typeface="Hammersmith One"/>
              </a:rPr>
              <a:t>grattugiato</a:t>
            </a:r>
            <a:endParaRPr lang="en-US" sz="1500" dirty="0">
              <a:solidFill>
                <a:srgbClr val="000000"/>
              </a:solidFill>
              <a:latin typeface="Hammersmith One"/>
              <a:ea typeface="Hammersmith One"/>
              <a:cs typeface="Hammersmith One"/>
              <a:sym typeface="Hammersmith One"/>
            </a:endParaRPr>
          </a:p>
          <a:p>
            <a:pPr marL="331864" lvl="1" indent="-165932">
              <a:lnSpc>
                <a:spcPts val="2152"/>
              </a:lnSpc>
              <a:buFont typeface="Arial"/>
              <a:buChar char="•"/>
            </a:pPr>
            <a:r>
              <a:rPr lang="en-US" sz="1500" dirty="0">
                <a:solidFill>
                  <a:srgbClr val="000000"/>
                </a:solidFill>
                <a:latin typeface="Hammersmith One"/>
                <a:ea typeface="Hammersmith One"/>
                <a:cs typeface="Hammersmith One"/>
                <a:sym typeface="Hammersmith One"/>
              </a:rPr>
              <a:t> 300 gr farina</a:t>
            </a:r>
          </a:p>
          <a:p>
            <a:pPr marL="331864" lvl="1" indent="-165932">
              <a:lnSpc>
                <a:spcPts val="2152"/>
              </a:lnSpc>
              <a:buFont typeface="Arial"/>
              <a:buChar char="•"/>
            </a:pPr>
            <a:r>
              <a:rPr lang="en-US" sz="1500" dirty="0">
                <a:solidFill>
                  <a:srgbClr val="000000"/>
                </a:solidFill>
                <a:latin typeface="Hammersmith One"/>
                <a:ea typeface="Hammersmith One"/>
                <a:cs typeface="Hammersmith One"/>
                <a:sym typeface="Hammersmith One"/>
              </a:rPr>
              <a:t>30 gr cacao</a:t>
            </a:r>
          </a:p>
          <a:p>
            <a:pPr>
              <a:lnSpc>
                <a:spcPts val="2152"/>
              </a:lnSpc>
            </a:pPr>
            <a:r>
              <a:rPr lang="en-US" sz="1500" dirty="0">
                <a:solidFill>
                  <a:srgbClr val="000000"/>
                </a:solidFill>
                <a:latin typeface="Hammersmith One"/>
                <a:ea typeface="Hammersmith One"/>
                <a:cs typeface="Hammersmith One"/>
                <a:sym typeface="Hammersmith One"/>
              </a:rPr>
              <a:t> </a:t>
            </a:r>
          </a:p>
          <a:p>
            <a:pPr>
              <a:lnSpc>
                <a:spcPts val="2152"/>
              </a:lnSpc>
            </a:pPr>
            <a:endParaRPr lang="en-US" sz="1500" dirty="0">
              <a:solidFill>
                <a:srgbClr val="000000"/>
              </a:solidFill>
              <a:latin typeface="Hammersmith One"/>
              <a:ea typeface="Hammersmith One"/>
              <a:cs typeface="Hammersmith One"/>
              <a:sym typeface="Hammersmith One"/>
            </a:endParaRPr>
          </a:p>
        </p:txBody>
      </p:sp>
      <p:sp>
        <p:nvSpPr>
          <p:cNvPr id="8" name="TextBox 8"/>
          <p:cNvSpPr txBox="1"/>
          <p:nvPr/>
        </p:nvSpPr>
        <p:spPr>
          <a:xfrm>
            <a:off x="883532" y="4601288"/>
            <a:ext cx="3314394" cy="487313"/>
          </a:xfrm>
          <a:prstGeom prst="rect">
            <a:avLst/>
          </a:prstGeom>
        </p:spPr>
        <p:txBody>
          <a:bodyPr wrap="square" lIns="0" tIns="0" rIns="0" bIns="0" rtlCol="0" anchor="t">
            <a:spAutoFit/>
          </a:bodyPr>
          <a:lstStyle/>
          <a:p>
            <a:pPr algn="ctr">
              <a:lnSpc>
                <a:spcPts val="1912"/>
              </a:lnSpc>
            </a:pPr>
            <a:r>
              <a:rPr lang="en-US" sz="1200" b="1" i="1" dirty="0">
                <a:solidFill>
                  <a:srgbClr val="C60000"/>
                </a:solidFill>
                <a:latin typeface="Open Sans 1 Bold Italics"/>
                <a:ea typeface="Open Sans 1 Bold Italics"/>
                <a:cs typeface="Open Sans 1 Bold Italics"/>
                <a:sym typeface="Open Sans 1 Bold Italics"/>
              </a:rPr>
              <a:t>PER LA MOUSSE AL CIOCCOLATO AL LATTE</a:t>
            </a:r>
            <a:r>
              <a:rPr lang="en-US" sz="1400" b="1" i="1" dirty="0">
                <a:solidFill>
                  <a:srgbClr val="C60000"/>
                </a:solidFill>
                <a:latin typeface="Open Sans 1 Bold Italics"/>
                <a:ea typeface="Open Sans 1 Bold Italics"/>
                <a:cs typeface="Open Sans 1 Bold Italics"/>
                <a:sym typeface="Open Sans 1 Bold Italics"/>
              </a:rPr>
              <a:t>:</a:t>
            </a:r>
          </a:p>
        </p:txBody>
      </p:sp>
      <p:sp>
        <p:nvSpPr>
          <p:cNvPr id="9" name="TextBox 9"/>
          <p:cNvSpPr txBox="1"/>
          <p:nvPr/>
        </p:nvSpPr>
        <p:spPr>
          <a:xfrm>
            <a:off x="1162679" y="5118684"/>
            <a:ext cx="2756099" cy="1474763"/>
          </a:xfrm>
          <a:prstGeom prst="rect">
            <a:avLst/>
          </a:prstGeom>
          <a:solidFill>
            <a:schemeClr val="accent6">
              <a:lumMod val="60000"/>
              <a:lumOff val="40000"/>
            </a:schemeClr>
          </a:solidFill>
        </p:spPr>
        <p:txBody>
          <a:bodyPr lIns="0" tIns="0" rIns="0" bIns="0" rtlCol="0" anchor="t">
            <a:spAutoFit/>
          </a:bodyPr>
          <a:lstStyle/>
          <a:p>
            <a:pPr marL="348285" lvl="1" indent="-174142" algn="r">
              <a:lnSpc>
                <a:spcPts val="2258"/>
              </a:lnSpc>
              <a:buFont typeface="Arial"/>
              <a:buChar char="•"/>
            </a:pPr>
            <a:r>
              <a:rPr lang="en-US" sz="1600" dirty="0">
                <a:solidFill>
                  <a:srgbClr val="000000"/>
                </a:solidFill>
                <a:latin typeface="Hammersmith One"/>
                <a:ea typeface="Hammersmith One"/>
                <a:cs typeface="Hammersmith One"/>
                <a:sym typeface="Hammersmith One"/>
              </a:rPr>
              <a:t>150 gr </a:t>
            </a:r>
            <a:r>
              <a:rPr lang="en-US" sz="1600" dirty="0" err="1">
                <a:solidFill>
                  <a:srgbClr val="000000"/>
                </a:solidFill>
                <a:latin typeface="Hammersmith One"/>
                <a:ea typeface="Hammersmith One"/>
                <a:cs typeface="Hammersmith One"/>
                <a:sym typeface="Hammersmith One"/>
              </a:rPr>
              <a:t>cioccolato</a:t>
            </a:r>
            <a:r>
              <a:rPr lang="en-US" sz="1600" dirty="0">
                <a:solidFill>
                  <a:srgbClr val="000000"/>
                </a:solidFill>
                <a:latin typeface="Hammersmith One"/>
                <a:ea typeface="Hammersmith One"/>
                <a:cs typeface="Hammersmith One"/>
                <a:sym typeface="Hammersmith One"/>
              </a:rPr>
              <a:t> al latte</a:t>
            </a:r>
          </a:p>
          <a:p>
            <a:pPr marL="348285" lvl="1" indent="-174142" algn="just">
              <a:lnSpc>
                <a:spcPts val="2258"/>
              </a:lnSpc>
              <a:buFont typeface="Arial"/>
              <a:buChar char="•"/>
            </a:pPr>
            <a:r>
              <a:rPr lang="en-US" sz="1600" dirty="0">
                <a:solidFill>
                  <a:srgbClr val="000000"/>
                </a:solidFill>
                <a:latin typeface="Hammersmith One"/>
                <a:ea typeface="Hammersmith One"/>
                <a:cs typeface="Hammersmith One"/>
                <a:sym typeface="Hammersmith One"/>
              </a:rPr>
              <a:t>120 ml latte</a:t>
            </a:r>
          </a:p>
          <a:p>
            <a:pPr marL="348285" lvl="1" indent="-174142" algn="just">
              <a:lnSpc>
                <a:spcPts val="2258"/>
              </a:lnSpc>
              <a:buFont typeface="Arial"/>
              <a:buChar char="•"/>
            </a:pPr>
            <a:r>
              <a:rPr lang="en-US" sz="1600" dirty="0">
                <a:solidFill>
                  <a:srgbClr val="000000"/>
                </a:solidFill>
                <a:latin typeface="Hammersmith One"/>
                <a:ea typeface="Hammersmith One"/>
                <a:cs typeface="Hammersmith One"/>
                <a:sym typeface="Hammersmith One"/>
              </a:rPr>
              <a:t>250 gr </a:t>
            </a:r>
            <a:r>
              <a:rPr lang="en-US" sz="1600" dirty="0" err="1">
                <a:solidFill>
                  <a:srgbClr val="000000"/>
                </a:solidFill>
                <a:latin typeface="Hammersmith One"/>
                <a:ea typeface="Hammersmith One"/>
                <a:cs typeface="Hammersmith One"/>
                <a:sym typeface="Hammersmith One"/>
              </a:rPr>
              <a:t>panna</a:t>
            </a:r>
            <a:r>
              <a:rPr lang="en-US" sz="1600" dirty="0">
                <a:solidFill>
                  <a:srgbClr val="000000"/>
                </a:solidFill>
                <a:latin typeface="Hammersmith One"/>
                <a:ea typeface="Hammersmith One"/>
                <a:cs typeface="Hammersmith One"/>
                <a:sym typeface="Hammersmith One"/>
              </a:rPr>
              <a:t> </a:t>
            </a:r>
            <a:r>
              <a:rPr lang="en-US" sz="1600" dirty="0" err="1">
                <a:solidFill>
                  <a:srgbClr val="000000"/>
                </a:solidFill>
                <a:latin typeface="Hammersmith One"/>
                <a:ea typeface="Hammersmith One"/>
                <a:cs typeface="Hammersmith One"/>
                <a:sym typeface="Hammersmith One"/>
              </a:rPr>
              <a:t>fresca</a:t>
            </a:r>
            <a:endParaRPr lang="en-US" sz="1600" dirty="0">
              <a:solidFill>
                <a:srgbClr val="000000"/>
              </a:solidFill>
              <a:latin typeface="Hammersmith One"/>
              <a:ea typeface="Hammersmith One"/>
              <a:cs typeface="Hammersmith One"/>
              <a:sym typeface="Hammersmith One"/>
            </a:endParaRPr>
          </a:p>
          <a:p>
            <a:pPr marL="348285" lvl="1" indent="-174142" algn="just">
              <a:lnSpc>
                <a:spcPts val="2258"/>
              </a:lnSpc>
              <a:buFont typeface="Arial"/>
              <a:buChar char="•"/>
            </a:pPr>
            <a:r>
              <a:rPr lang="en-US" sz="1600" dirty="0">
                <a:solidFill>
                  <a:srgbClr val="000000"/>
                </a:solidFill>
                <a:latin typeface="Hammersmith One"/>
                <a:ea typeface="Hammersmith One"/>
                <a:cs typeface="Hammersmith One"/>
                <a:sym typeface="Hammersmith One"/>
              </a:rPr>
              <a:t>5 gr di </a:t>
            </a:r>
            <a:r>
              <a:rPr lang="en-US" sz="1600" dirty="0" err="1">
                <a:solidFill>
                  <a:srgbClr val="000000"/>
                </a:solidFill>
                <a:latin typeface="Hammersmith One"/>
                <a:ea typeface="Hammersmith One"/>
                <a:cs typeface="Hammersmith One"/>
                <a:sym typeface="Hammersmith One"/>
              </a:rPr>
              <a:t>gelatina</a:t>
            </a:r>
            <a:endParaRPr lang="en-US" sz="1600" dirty="0">
              <a:solidFill>
                <a:srgbClr val="000000"/>
              </a:solidFill>
              <a:latin typeface="Hammersmith One"/>
              <a:ea typeface="Hammersmith One"/>
              <a:cs typeface="Hammersmith One"/>
              <a:sym typeface="Hammersmith One"/>
            </a:endParaRPr>
          </a:p>
          <a:p>
            <a:pPr algn="just">
              <a:lnSpc>
                <a:spcPts val="2258"/>
              </a:lnSpc>
            </a:pPr>
            <a:endParaRPr lang="en-US" sz="1600" dirty="0">
              <a:solidFill>
                <a:srgbClr val="000000"/>
              </a:solidFill>
              <a:latin typeface="Hammersmith One"/>
              <a:ea typeface="Hammersmith One"/>
              <a:cs typeface="Hammersmith One"/>
              <a:sym typeface="Hammersmith One"/>
            </a:endParaRPr>
          </a:p>
        </p:txBody>
      </p:sp>
      <p:sp>
        <p:nvSpPr>
          <p:cNvPr id="10" name="TextBox 10"/>
          <p:cNvSpPr txBox="1"/>
          <p:nvPr/>
        </p:nvSpPr>
        <p:spPr>
          <a:xfrm>
            <a:off x="7377074" y="2062350"/>
            <a:ext cx="2223393" cy="487313"/>
          </a:xfrm>
          <a:prstGeom prst="rect">
            <a:avLst/>
          </a:prstGeom>
          <a:solidFill>
            <a:schemeClr val="accent6">
              <a:lumMod val="60000"/>
              <a:lumOff val="40000"/>
            </a:schemeClr>
          </a:solidFill>
        </p:spPr>
        <p:txBody>
          <a:bodyPr lIns="0" tIns="0" rIns="0" bIns="0" rtlCol="0" anchor="t">
            <a:spAutoFit/>
          </a:bodyPr>
          <a:lstStyle/>
          <a:p>
            <a:pPr algn="ctr">
              <a:lnSpc>
                <a:spcPts val="1912"/>
              </a:lnSpc>
            </a:pPr>
            <a:r>
              <a:rPr lang="en-US" sz="1400" b="1" dirty="0">
                <a:solidFill>
                  <a:srgbClr val="C60000"/>
                </a:solidFill>
                <a:latin typeface="Open Sans 2 Bold"/>
                <a:ea typeface="Open Sans 2 Bold"/>
                <a:cs typeface="Open Sans 2 Bold"/>
                <a:sym typeface="Open Sans 2 Bold"/>
              </a:rPr>
              <a:t>PER LA MOUSSE AL LATTE:</a:t>
            </a:r>
          </a:p>
        </p:txBody>
      </p:sp>
      <p:sp>
        <p:nvSpPr>
          <p:cNvPr id="11" name="TextBox 11"/>
          <p:cNvSpPr txBox="1"/>
          <p:nvPr/>
        </p:nvSpPr>
        <p:spPr>
          <a:xfrm>
            <a:off x="7676402" y="2567387"/>
            <a:ext cx="2392770" cy="1769715"/>
          </a:xfrm>
          <a:prstGeom prst="rect">
            <a:avLst/>
          </a:prstGeom>
          <a:solidFill>
            <a:schemeClr val="accent6">
              <a:lumMod val="60000"/>
              <a:lumOff val="40000"/>
            </a:schemeClr>
          </a:solidFill>
        </p:spPr>
        <p:txBody>
          <a:bodyPr lIns="0" tIns="0" rIns="0" bIns="0" rtlCol="0" anchor="t">
            <a:spAutoFit/>
          </a:bodyPr>
          <a:lstStyle/>
          <a:p>
            <a:pPr marL="348283" lvl="1" indent="-174141">
              <a:lnSpc>
                <a:spcPts val="2258"/>
              </a:lnSpc>
              <a:buFont typeface="Arial"/>
              <a:buChar char="•"/>
            </a:pPr>
            <a:r>
              <a:rPr lang="en-US" sz="1600" dirty="0">
                <a:solidFill>
                  <a:srgbClr val="000000"/>
                </a:solidFill>
                <a:latin typeface="Hammersmith One"/>
                <a:ea typeface="Hammersmith One"/>
                <a:cs typeface="Hammersmith One"/>
                <a:sym typeface="Hammersmith One"/>
              </a:rPr>
              <a:t>400 ml di latte</a:t>
            </a:r>
          </a:p>
          <a:p>
            <a:pPr marL="348283" lvl="1" indent="-174141">
              <a:lnSpc>
                <a:spcPts val="2258"/>
              </a:lnSpc>
              <a:buFont typeface="Arial"/>
              <a:buChar char="•"/>
            </a:pPr>
            <a:r>
              <a:rPr lang="en-US" sz="1600" dirty="0">
                <a:solidFill>
                  <a:srgbClr val="000000"/>
                </a:solidFill>
                <a:latin typeface="Hammersmith One"/>
                <a:ea typeface="Hammersmith One"/>
                <a:cs typeface="Hammersmith One"/>
                <a:sym typeface="Hammersmith One"/>
              </a:rPr>
              <a:t>150 ml </a:t>
            </a:r>
            <a:r>
              <a:rPr lang="en-US" sz="1600" dirty="0" err="1">
                <a:solidFill>
                  <a:srgbClr val="000000"/>
                </a:solidFill>
                <a:latin typeface="Hammersmith One"/>
                <a:ea typeface="Hammersmith One"/>
                <a:cs typeface="Hammersmith One"/>
                <a:sym typeface="Hammersmith One"/>
              </a:rPr>
              <a:t>panna</a:t>
            </a:r>
            <a:endParaRPr lang="en-US" sz="1600" dirty="0">
              <a:solidFill>
                <a:srgbClr val="000000"/>
              </a:solidFill>
              <a:latin typeface="Hammersmith One"/>
              <a:ea typeface="Hammersmith One"/>
              <a:cs typeface="Hammersmith One"/>
              <a:sym typeface="Hammersmith One"/>
            </a:endParaRPr>
          </a:p>
          <a:p>
            <a:pPr marL="348283" lvl="1" indent="-174141">
              <a:lnSpc>
                <a:spcPts val="2258"/>
              </a:lnSpc>
              <a:buFont typeface="Arial"/>
              <a:buChar char="•"/>
            </a:pPr>
            <a:r>
              <a:rPr lang="en-US" sz="1600" dirty="0">
                <a:solidFill>
                  <a:srgbClr val="000000"/>
                </a:solidFill>
                <a:latin typeface="Hammersmith One"/>
                <a:ea typeface="Hammersmith One"/>
                <a:cs typeface="Hammersmith One"/>
                <a:sym typeface="Hammersmith One"/>
              </a:rPr>
              <a:t>70 gr </a:t>
            </a:r>
            <a:r>
              <a:rPr lang="en-US" sz="1600" dirty="0" err="1">
                <a:solidFill>
                  <a:srgbClr val="000000"/>
                </a:solidFill>
                <a:latin typeface="Hammersmith One"/>
                <a:ea typeface="Hammersmith One"/>
                <a:cs typeface="Hammersmith One"/>
                <a:sym typeface="Hammersmith One"/>
              </a:rPr>
              <a:t>zucchero</a:t>
            </a:r>
            <a:endParaRPr lang="en-US" sz="1600" dirty="0">
              <a:solidFill>
                <a:srgbClr val="000000"/>
              </a:solidFill>
              <a:latin typeface="Hammersmith One"/>
              <a:ea typeface="Hammersmith One"/>
              <a:cs typeface="Hammersmith One"/>
              <a:sym typeface="Hammersmith One"/>
            </a:endParaRPr>
          </a:p>
          <a:p>
            <a:pPr marL="348283" lvl="1" indent="-174141">
              <a:lnSpc>
                <a:spcPts val="2258"/>
              </a:lnSpc>
              <a:buFont typeface="Arial"/>
              <a:buChar char="•"/>
            </a:pPr>
            <a:r>
              <a:rPr lang="en-US" sz="1600" dirty="0">
                <a:solidFill>
                  <a:srgbClr val="000000"/>
                </a:solidFill>
                <a:latin typeface="Hammersmith One"/>
                <a:ea typeface="Hammersmith One"/>
                <a:cs typeface="Hammersmith One"/>
                <a:sym typeface="Hammersmith One"/>
              </a:rPr>
              <a:t>1 </a:t>
            </a:r>
            <a:r>
              <a:rPr lang="en-US" sz="1600" dirty="0" err="1">
                <a:solidFill>
                  <a:srgbClr val="000000"/>
                </a:solidFill>
                <a:latin typeface="Hammersmith One"/>
                <a:ea typeface="Hammersmith One"/>
                <a:cs typeface="Hammersmith One"/>
                <a:sym typeface="Hammersmith One"/>
              </a:rPr>
              <a:t>baccello</a:t>
            </a:r>
            <a:r>
              <a:rPr lang="en-US" sz="1600" dirty="0">
                <a:solidFill>
                  <a:srgbClr val="000000"/>
                </a:solidFill>
                <a:latin typeface="Hammersmith One"/>
                <a:ea typeface="Hammersmith One"/>
                <a:cs typeface="Hammersmith One"/>
                <a:sym typeface="Hammersmith One"/>
              </a:rPr>
              <a:t> di </a:t>
            </a:r>
            <a:r>
              <a:rPr lang="en-US" sz="1600" dirty="0" err="1">
                <a:solidFill>
                  <a:srgbClr val="000000"/>
                </a:solidFill>
                <a:latin typeface="Hammersmith One"/>
                <a:ea typeface="Hammersmith One"/>
                <a:cs typeface="Hammersmith One"/>
                <a:sym typeface="Hammersmith One"/>
              </a:rPr>
              <a:t>vaniglia</a:t>
            </a:r>
            <a:endParaRPr lang="en-US" sz="1600" dirty="0">
              <a:solidFill>
                <a:srgbClr val="000000"/>
              </a:solidFill>
              <a:latin typeface="Hammersmith One"/>
              <a:ea typeface="Hammersmith One"/>
              <a:cs typeface="Hammersmith One"/>
              <a:sym typeface="Hammersmith One"/>
            </a:endParaRPr>
          </a:p>
          <a:p>
            <a:pPr marL="348283" lvl="1" indent="-174141">
              <a:lnSpc>
                <a:spcPts val="2258"/>
              </a:lnSpc>
              <a:buFont typeface="Arial"/>
              <a:buChar char="•"/>
            </a:pPr>
            <a:r>
              <a:rPr lang="en-US" sz="1600" dirty="0">
                <a:solidFill>
                  <a:srgbClr val="000000"/>
                </a:solidFill>
                <a:latin typeface="Hammersmith One"/>
                <a:ea typeface="Hammersmith One"/>
                <a:cs typeface="Hammersmith One"/>
                <a:sym typeface="Hammersmith One"/>
              </a:rPr>
              <a:t>40 gr </a:t>
            </a:r>
            <a:r>
              <a:rPr lang="en-US" sz="1600" dirty="0" err="1">
                <a:solidFill>
                  <a:srgbClr val="000000"/>
                </a:solidFill>
                <a:latin typeface="Hammersmith One"/>
                <a:ea typeface="Hammersmith One"/>
                <a:cs typeface="Hammersmith One"/>
                <a:sym typeface="Hammersmith One"/>
              </a:rPr>
              <a:t>amido</a:t>
            </a:r>
            <a:r>
              <a:rPr lang="en-US" sz="1600" dirty="0">
                <a:solidFill>
                  <a:srgbClr val="000000"/>
                </a:solidFill>
                <a:latin typeface="Hammersmith One"/>
                <a:ea typeface="Hammersmith One"/>
                <a:cs typeface="Hammersmith One"/>
                <a:sym typeface="Hammersmith One"/>
              </a:rPr>
              <a:t> di </a:t>
            </a:r>
            <a:r>
              <a:rPr lang="en-US" sz="1600" dirty="0" err="1">
                <a:solidFill>
                  <a:srgbClr val="000000"/>
                </a:solidFill>
                <a:latin typeface="Hammersmith One"/>
                <a:ea typeface="Hammersmith One"/>
                <a:cs typeface="Hammersmith One"/>
                <a:sym typeface="Hammersmith One"/>
              </a:rPr>
              <a:t>mais</a:t>
            </a:r>
            <a:endParaRPr lang="en-US" sz="1600" dirty="0">
              <a:solidFill>
                <a:srgbClr val="000000"/>
              </a:solidFill>
              <a:latin typeface="Hammersmith One"/>
              <a:ea typeface="Hammersmith One"/>
              <a:cs typeface="Hammersmith One"/>
              <a:sym typeface="Hammersmith One"/>
            </a:endParaRPr>
          </a:p>
          <a:p>
            <a:pPr marL="348283" lvl="1" indent="-174141">
              <a:lnSpc>
                <a:spcPts val="2258"/>
              </a:lnSpc>
              <a:buFont typeface="Arial"/>
              <a:buChar char="•"/>
            </a:pPr>
            <a:r>
              <a:rPr lang="en-US" sz="1600" dirty="0">
                <a:solidFill>
                  <a:srgbClr val="000000"/>
                </a:solidFill>
                <a:latin typeface="Hammersmith One"/>
                <a:ea typeface="Hammersmith One"/>
                <a:cs typeface="Hammersmith One"/>
                <a:sym typeface="Hammersmith One"/>
              </a:rPr>
              <a:t>5 gr di </a:t>
            </a:r>
            <a:r>
              <a:rPr lang="en-US" sz="1600" dirty="0" err="1">
                <a:solidFill>
                  <a:srgbClr val="000000"/>
                </a:solidFill>
                <a:latin typeface="Hammersmith One"/>
                <a:ea typeface="Hammersmith One"/>
                <a:cs typeface="Hammersmith One"/>
                <a:sym typeface="Hammersmith One"/>
              </a:rPr>
              <a:t>gelatina</a:t>
            </a:r>
            <a:endParaRPr lang="en-US" sz="1600" dirty="0">
              <a:solidFill>
                <a:srgbClr val="000000"/>
              </a:solidFill>
              <a:latin typeface="Hammersmith One"/>
              <a:ea typeface="Hammersmith One"/>
              <a:cs typeface="Hammersmith One"/>
              <a:sym typeface="Hammersmith One"/>
            </a:endParaRPr>
          </a:p>
        </p:txBody>
      </p:sp>
      <p:sp>
        <p:nvSpPr>
          <p:cNvPr id="12" name="TextBox 12"/>
          <p:cNvSpPr txBox="1"/>
          <p:nvPr/>
        </p:nvSpPr>
        <p:spPr>
          <a:xfrm>
            <a:off x="7780698" y="4577321"/>
            <a:ext cx="2184179" cy="538609"/>
          </a:xfrm>
          <a:prstGeom prst="rect">
            <a:avLst/>
          </a:prstGeom>
          <a:solidFill>
            <a:schemeClr val="accent6">
              <a:lumMod val="60000"/>
              <a:lumOff val="40000"/>
            </a:schemeClr>
          </a:solidFill>
        </p:spPr>
        <p:txBody>
          <a:bodyPr lIns="0" tIns="0" rIns="0" bIns="0" rtlCol="0" anchor="t">
            <a:spAutoFit/>
          </a:bodyPr>
          <a:lstStyle/>
          <a:p>
            <a:pPr algn="ctr">
              <a:lnSpc>
                <a:spcPts val="2076"/>
              </a:lnSpc>
            </a:pPr>
            <a:r>
              <a:rPr lang="en-US" sz="1500" b="1" i="1" dirty="0">
                <a:solidFill>
                  <a:srgbClr val="C60000"/>
                </a:solidFill>
                <a:latin typeface="Open Sans 2 Bold Italics"/>
                <a:ea typeface="Open Sans 2 Bold Italics"/>
                <a:cs typeface="Open Sans 2 Bold Italics"/>
                <a:sym typeface="Open Sans 2 Bold Italics"/>
              </a:rPr>
              <a:t>PER IL GELEE DI CILIEGIE:</a:t>
            </a:r>
          </a:p>
        </p:txBody>
      </p:sp>
      <p:sp>
        <p:nvSpPr>
          <p:cNvPr id="13" name="TextBox 13"/>
          <p:cNvSpPr txBox="1"/>
          <p:nvPr/>
        </p:nvSpPr>
        <p:spPr>
          <a:xfrm>
            <a:off x="7377074" y="5108799"/>
            <a:ext cx="2771874" cy="884858"/>
          </a:xfrm>
          <a:prstGeom prst="rect">
            <a:avLst/>
          </a:prstGeom>
          <a:solidFill>
            <a:schemeClr val="accent6">
              <a:lumMod val="60000"/>
              <a:lumOff val="40000"/>
            </a:schemeClr>
          </a:solidFill>
        </p:spPr>
        <p:txBody>
          <a:bodyPr lIns="0" tIns="0" rIns="0" bIns="0" rtlCol="0" anchor="t">
            <a:spAutoFit/>
          </a:bodyPr>
          <a:lstStyle/>
          <a:p>
            <a:pPr marL="348285" lvl="1" indent="-174142">
              <a:lnSpc>
                <a:spcPts val="2258"/>
              </a:lnSpc>
              <a:buFont typeface="Arial"/>
              <a:buChar char="•"/>
            </a:pPr>
            <a:r>
              <a:rPr lang="en-US" sz="1600" dirty="0">
                <a:solidFill>
                  <a:srgbClr val="000000"/>
                </a:solidFill>
                <a:latin typeface="Hammersmith One"/>
                <a:ea typeface="Hammersmith One"/>
                <a:cs typeface="Hammersmith One"/>
                <a:sym typeface="Hammersmith One"/>
              </a:rPr>
              <a:t>100 gr di </a:t>
            </a:r>
            <a:r>
              <a:rPr lang="en-US" sz="1600" dirty="0" err="1">
                <a:solidFill>
                  <a:srgbClr val="000000"/>
                </a:solidFill>
                <a:latin typeface="Hammersmith One"/>
                <a:ea typeface="Hammersmith One"/>
                <a:cs typeface="Hammersmith One"/>
                <a:sym typeface="Hammersmith One"/>
              </a:rPr>
              <a:t>purea</a:t>
            </a:r>
            <a:r>
              <a:rPr lang="en-US" sz="1600" dirty="0">
                <a:solidFill>
                  <a:srgbClr val="000000"/>
                </a:solidFill>
                <a:latin typeface="Hammersmith One"/>
                <a:ea typeface="Hammersmith One"/>
                <a:cs typeface="Hammersmith One"/>
                <a:sym typeface="Hammersmith One"/>
              </a:rPr>
              <a:t> di </a:t>
            </a:r>
            <a:r>
              <a:rPr lang="en-US" sz="1600" dirty="0" err="1">
                <a:solidFill>
                  <a:srgbClr val="000000"/>
                </a:solidFill>
                <a:latin typeface="Hammersmith One"/>
                <a:ea typeface="Hammersmith One"/>
                <a:cs typeface="Hammersmith One"/>
                <a:sym typeface="Hammersmith One"/>
              </a:rPr>
              <a:t>ciliegia</a:t>
            </a:r>
            <a:endParaRPr lang="en-US" sz="1600" dirty="0">
              <a:solidFill>
                <a:srgbClr val="000000"/>
              </a:solidFill>
              <a:latin typeface="Hammersmith One"/>
              <a:ea typeface="Hammersmith One"/>
              <a:cs typeface="Hammersmith One"/>
              <a:sym typeface="Hammersmith One"/>
            </a:endParaRPr>
          </a:p>
          <a:p>
            <a:pPr marL="348285" lvl="1" indent="-174142">
              <a:lnSpc>
                <a:spcPts val="2258"/>
              </a:lnSpc>
              <a:buFont typeface="Arial"/>
              <a:buChar char="•"/>
            </a:pPr>
            <a:r>
              <a:rPr lang="en-US" sz="1600" dirty="0">
                <a:solidFill>
                  <a:srgbClr val="000000"/>
                </a:solidFill>
                <a:latin typeface="Hammersmith One"/>
                <a:ea typeface="Hammersmith One"/>
                <a:cs typeface="Hammersmith One"/>
                <a:sym typeface="Hammersmith One"/>
              </a:rPr>
              <a:t>20 gr </a:t>
            </a:r>
            <a:r>
              <a:rPr lang="en-US" sz="1600" dirty="0" err="1">
                <a:solidFill>
                  <a:srgbClr val="000000"/>
                </a:solidFill>
                <a:latin typeface="Hammersmith One"/>
                <a:ea typeface="Hammersmith One"/>
                <a:cs typeface="Hammersmith One"/>
                <a:sym typeface="Hammersmith One"/>
              </a:rPr>
              <a:t>zucchero</a:t>
            </a:r>
            <a:endParaRPr lang="en-US" sz="1600" dirty="0">
              <a:solidFill>
                <a:srgbClr val="000000"/>
              </a:solidFill>
              <a:latin typeface="Hammersmith One"/>
              <a:ea typeface="Hammersmith One"/>
              <a:cs typeface="Hammersmith One"/>
              <a:sym typeface="Hammersmith One"/>
            </a:endParaRPr>
          </a:p>
          <a:p>
            <a:pPr marL="348285" lvl="1" indent="-174142">
              <a:lnSpc>
                <a:spcPts val="2258"/>
              </a:lnSpc>
              <a:buFont typeface="Arial"/>
              <a:buChar char="•"/>
            </a:pPr>
            <a:r>
              <a:rPr lang="en-US" sz="1600" dirty="0">
                <a:solidFill>
                  <a:srgbClr val="000000"/>
                </a:solidFill>
                <a:latin typeface="Hammersmith One"/>
                <a:ea typeface="Hammersmith One"/>
                <a:cs typeface="Hammersmith One"/>
                <a:sym typeface="Hammersmith One"/>
              </a:rPr>
              <a:t>2 gr di </a:t>
            </a:r>
            <a:r>
              <a:rPr lang="en-US" sz="1600" dirty="0" err="1">
                <a:solidFill>
                  <a:srgbClr val="000000"/>
                </a:solidFill>
                <a:latin typeface="Hammersmith One"/>
                <a:ea typeface="Hammersmith One"/>
                <a:cs typeface="Hammersmith One"/>
                <a:sym typeface="Hammersmith One"/>
              </a:rPr>
              <a:t>gelatina</a:t>
            </a:r>
            <a:endParaRPr lang="en-US" sz="1600" dirty="0">
              <a:solidFill>
                <a:srgbClr val="000000"/>
              </a:solidFill>
              <a:latin typeface="Hammersmith One"/>
              <a:ea typeface="Hammersmith One"/>
              <a:cs typeface="Hammersmith One"/>
              <a:sym typeface="Hammersmith One"/>
            </a:endParaRPr>
          </a:p>
        </p:txBody>
      </p:sp>
      <p:sp>
        <p:nvSpPr>
          <p:cNvPr id="14" name="TextBox 14"/>
          <p:cNvSpPr txBox="1"/>
          <p:nvPr/>
        </p:nvSpPr>
        <p:spPr>
          <a:xfrm>
            <a:off x="6096000" y="365090"/>
            <a:ext cx="4084257" cy="1731243"/>
          </a:xfrm>
          <a:prstGeom prst="rect">
            <a:avLst/>
          </a:prstGeom>
          <a:solidFill>
            <a:schemeClr val="accent6">
              <a:lumMod val="60000"/>
              <a:lumOff val="40000"/>
            </a:schemeClr>
          </a:solidFill>
        </p:spPr>
        <p:txBody>
          <a:bodyPr lIns="0" tIns="0" rIns="0" bIns="0" rtlCol="0" anchor="t">
            <a:spAutoFit/>
          </a:bodyPr>
          <a:lstStyle/>
          <a:p>
            <a:pPr marL="411712" lvl="1" indent="-205856">
              <a:lnSpc>
                <a:spcPts val="2670"/>
              </a:lnSpc>
              <a:buFont typeface="Arial"/>
              <a:buChar char="•"/>
            </a:pPr>
            <a:r>
              <a:rPr lang="en-US" sz="1900" b="1" i="1" dirty="0">
                <a:solidFill>
                  <a:srgbClr val="000000"/>
                </a:solidFill>
                <a:latin typeface="Open Sans 2 Bold Italics"/>
                <a:ea typeface="Open Sans 2 Bold Italics"/>
                <a:cs typeface="Open Sans 2 Bold Italics"/>
                <a:sym typeface="Open Sans 2 Bold Italics"/>
              </a:rPr>
              <a:t>TEMPO DI PREPARAZIONE: 1 ORA</a:t>
            </a:r>
          </a:p>
          <a:p>
            <a:pPr marL="411712" lvl="1" indent="-205856">
              <a:lnSpc>
                <a:spcPts val="2670"/>
              </a:lnSpc>
              <a:buFont typeface="Arial"/>
              <a:buChar char="•"/>
            </a:pPr>
            <a:r>
              <a:rPr lang="en-US" sz="1900" b="1" i="1" dirty="0">
                <a:solidFill>
                  <a:srgbClr val="000000"/>
                </a:solidFill>
                <a:latin typeface="Open Sans 2 Bold Italics"/>
                <a:ea typeface="Open Sans 2 Bold Italics"/>
                <a:cs typeface="Open Sans 2 Bold Italics"/>
                <a:sym typeface="Open Sans 2 Bold Italics"/>
              </a:rPr>
              <a:t>TEMPO DI COTTURA: 30 MINUTI</a:t>
            </a:r>
          </a:p>
          <a:p>
            <a:pPr marL="411712" lvl="1" indent="-205856">
              <a:lnSpc>
                <a:spcPts val="2670"/>
              </a:lnSpc>
              <a:buFont typeface="Arial"/>
              <a:buChar char="•"/>
            </a:pPr>
            <a:r>
              <a:rPr lang="en-US" sz="1900" b="1" i="1" dirty="0">
                <a:solidFill>
                  <a:srgbClr val="000000"/>
                </a:solidFill>
                <a:latin typeface="Open Sans 2 Bold Italics"/>
                <a:ea typeface="Open Sans 2 Bold Italics"/>
                <a:cs typeface="Open Sans 2 Bold Italics"/>
                <a:sym typeface="Open Sans 2 Bold Italics"/>
              </a:rPr>
              <a:t>TEMPO DI RIPOSO: 1 ORA</a:t>
            </a:r>
          </a:p>
        </p:txBody>
      </p:sp>
    </p:spTree>
    <p:extLst>
      <p:ext uri="{BB962C8B-B14F-4D97-AF65-F5344CB8AC3E}">
        <p14:creationId xmlns:p14="http://schemas.microsoft.com/office/powerpoint/2010/main" val="37530759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Freeform 2"/>
          <p:cNvSpPr/>
          <p:nvPr/>
        </p:nvSpPr>
        <p:spPr>
          <a:xfrm>
            <a:off x="289249" y="661627"/>
            <a:ext cx="3191069" cy="2657497"/>
          </a:xfrm>
          <a:custGeom>
            <a:avLst/>
            <a:gdLst/>
            <a:ahLst/>
            <a:cxnLst/>
            <a:rect l="l" t="t" r="r" b="b"/>
            <a:pathLst>
              <a:path w="5315511" h="4611417">
                <a:moveTo>
                  <a:pt x="0" y="0"/>
                </a:moveTo>
                <a:lnTo>
                  <a:pt x="5315510" y="0"/>
                </a:lnTo>
                <a:lnTo>
                  <a:pt x="5315510" y="4611418"/>
                </a:lnTo>
                <a:lnTo>
                  <a:pt x="0" y="4611418"/>
                </a:lnTo>
                <a:lnTo>
                  <a:pt x="0" y="0"/>
                </a:lnTo>
                <a:close/>
              </a:path>
            </a:pathLst>
          </a:custGeom>
          <a:blipFill>
            <a:blip r:embed="rId2"/>
            <a:stretch>
              <a:fillRect r="-39054" b="-6276"/>
            </a:stretch>
          </a:blipFill>
        </p:spPr>
      </p:sp>
      <p:sp>
        <p:nvSpPr>
          <p:cNvPr id="3" name="Freeform 3"/>
          <p:cNvSpPr/>
          <p:nvPr/>
        </p:nvSpPr>
        <p:spPr>
          <a:xfrm>
            <a:off x="7968343" y="352271"/>
            <a:ext cx="4103780" cy="2698523"/>
          </a:xfrm>
          <a:custGeom>
            <a:avLst/>
            <a:gdLst/>
            <a:ahLst/>
            <a:cxnLst/>
            <a:rect l="l" t="t" r="r" b="b"/>
            <a:pathLst>
              <a:path w="6658712" h="4900862">
                <a:moveTo>
                  <a:pt x="0" y="0"/>
                </a:moveTo>
                <a:lnTo>
                  <a:pt x="6658712" y="0"/>
                </a:lnTo>
                <a:lnTo>
                  <a:pt x="6658712" y="4900862"/>
                </a:lnTo>
                <a:lnTo>
                  <a:pt x="0" y="4900862"/>
                </a:lnTo>
                <a:lnTo>
                  <a:pt x="0" y="0"/>
                </a:lnTo>
                <a:close/>
              </a:path>
            </a:pathLst>
          </a:custGeom>
          <a:blipFill>
            <a:blip r:embed="rId3"/>
            <a:stretch>
              <a:fillRect l="-10602"/>
            </a:stretch>
          </a:blipFill>
        </p:spPr>
      </p:sp>
      <p:sp>
        <p:nvSpPr>
          <p:cNvPr id="4" name="TextBox 4"/>
          <p:cNvSpPr txBox="1"/>
          <p:nvPr/>
        </p:nvSpPr>
        <p:spPr>
          <a:xfrm>
            <a:off x="3389298" y="244847"/>
            <a:ext cx="4794986" cy="833562"/>
          </a:xfrm>
          <a:prstGeom prst="rect">
            <a:avLst/>
          </a:prstGeom>
          <a:solidFill>
            <a:srgbClr val="C00000"/>
          </a:solidFill>
        </p:spPr>
        <p:txBody>
          <a:bodyPr lIns="0" tIns="0" rIns="0" bIns="0" rtlCol="0" anchor="t">
            <a:spAutoFit/>
          </a:bodyPr>
          <a:lstStyle/>
          <a:p>
            <a:pPr algn="ctr">
              <a:lnSpc>
                <a:spcPts val="6509"/>
              </a:lnSpc>
            </a:pPr>
            <a:r>
              <a:rPr lang="en-US" sz="3200" b="1" i="1" dirty="0" err="1">
                <a:solidFill>
                  <a:srgbClr val="DDB253"/>
                </a:solidFill>
                <a:latin typeface="Open Sans 2 Bold Italics"/>
                <a:ea typeface="Open Sans 2 Bold Italics"/>
                <a:cs typeface="Open Sans 2 Bold Italics"/>
                <a:sym typeface="Open Sans 2 Bold Italics"/>
              </a:rPr>
              <a:t>Ciambelle</a:t>
            </a:r>
            <a:r>
              <a:rPr lang="en-US" sz="3200" b="1" i="1" dirty="0">
                <a:solidFill>
                  <a:srgbClr val="DDB253"/>
                </a:solidFill>
                <a:latin typeface="Open Sans 2 Bold Italics"/>
                <a:ea typeface="Open Sans 2 Bold Italics"/>
                <a:cs typeface="Open Sans 2 Bold Italics"/>
                <a:sym typeface="Open Sans 2 Bold Italics"/>
              </a:rPr>
              <a:t> al vino</a:t>
            </a:r>
          </a:p>
        </p:txBody>
      </p:sp>
      <p:sp>
        <p:nvSpPr>
          <p:cNvPr id="5" name="TextBox 5"/>
          <p:cNvSpPr txBox="1"/>
          <p:nvPr/>
        </p:nvSpPr>
        <p:spPr>
          <a:xfrm>
            <a:off x="835319" y="3591787"/>
            <a:ext cx="2165465" cy="448841"/>
          </a:xfrm>
          <a:prstGeom prst="rect">
            <a:avLst/>
          </a:prstGeom>
          <a:solidFill>
            <a:srgbClr val="C00000"/>
          </a:solidFill>
        </p:spPr>
        <p:txBody>
          <a:bodyPr lIns="0" tIns="0" rIns="0" bIns="0" rtlCol="0" anchor="t">
            <a:spAutoFit/>
          </a:bodyPr>
          <a:lstStyle/>
          <a:p>
            <a:pPr algn="ctr">
              <a:lnSpc>
                <a:spcPts val="3548"/>
              </a:lnSpc>
            </a:pPr>
            <a:r>
              <a:rPr lang="en-US" sz="2500" b="1" dirty="0">
                <a:solidFill>
                  <a:srgbClr val="DDB253"/>
                </a:solidFill>
                <a:latin typeface="Open Sans 2 Bold"/>
                <a:ea typeface="Open Sans 2 Bold"/>
                <a:cs typeface="Open Sans 2 Bold"/>
                <a:sym typeface="Open Sans 2 Bold"/>
              </a:rPr>
              <a:t>INGREDIENTI:</a:t>
            </a:r>
          </a:p>
        </p:txBody>
      </p:sp>
      <p:sp>
        <p:nvSpPr>
          <p:cNvPr id="7" name="TextBox 7"/>
          <p:cNvSpPr txBox="1"/>
          <p:nvPr/>
        </p:nvSpPr>
        <p:spPr>
          <a:xfrm>
            <a:off x="4271156" y="2852278"/>
            <a:ext cx="2416534" cy="397032"/>
          </a:xfrm>
          <a:prstGeom prst="rect">
            <a:avLst/>
          </a:prstGeom>
          <a:solidFill>
            <a:srgbClr val="C00000"/>
          </a:solidFill>
        </p:spPr>
        <p:txBody>
          <a:bodyPr lIns="0" tIns="0" rIns="0" bIns="0" rtlCol="0" anchor="t">
            <a:spAutoFit/>
          </a:bodyPr>
          <a:lstStyle/>
          <a:p>
            <a:pPr algn="ctr">
              <a:lnSpc>
                <a:spcPts val="3380"/>
              </a:lnSpc>
            </a:pPr>
            <a:r>
              <a:rPr lang="en-US" sz="2400" b="1" dirty="0">
                <a:solidFill>
                  <a:srgbClr val="DDB253"/>
                </a:solidFill>
                <a:latin typeface="Open Sans 2 Bold"/>
                <a:ea typeface="Open Sans 2 Bold"/>
                <a:cs typeface="Open Sans 2 Bold"/>
                <a:sym typeface="Open Sans 2 Bold"/>
              </a:rPr>
              <a:t>PREPARAZIONE</a:t>
            </a:r>
          </a:p>
        </p:txBody>
      </p:sp>
      <p:sp>
        <p:nvSpPr>
          <p:cNvPr id="9" name="TextBox 9"/>
          <p:cNvSpPr txBox="1"/>
          <p:nvPr/>
        </p:nvSpPr>
        <p:spPr>
          <a:xfrm>
            <a:off x="7632982" y="1803853"/>
            <a:ext cx="4244887" cy="1154162"/>
          </a:xfrm>
          <a:prstGeom prst="rect">
            <a:avLst/>
          </a:prstGeom>
        </p:spPr>
        <p:txBody>
          <a:bodyPr wrap="square" lIns="0" tIns="0" rIns="0" bIns="0" rtlCol="0" anchor="t">
            <a:spAutoFit/>
          </a:bodyPr>
          <a:lstStyle/>
          <a:p>
            <a:pPr marL="461393" lvl="1" indent="-230696" algn="ctr">
              <a:lnSpc>
                <a:spcPts val="2992"/>
              </a:lnSpc>
              <a:buFont typeface="Arial"/>
              <a:buChar char="•"/>
            </a:pPr>
            <a:r>
              <a:rPr lang="en-US" sz="2100" b="1" dirty="0">
                <a:solidFill>
                  <a:srgbClr val="FF0000"/>
                </a:solidFill>
                <a:latin typeface="Open Sans 2 Bold"/>
                <a:ea typeface="Open Sans 2 Bold"/>
                <a:cs typeface="Open Sans 2 Bold"/>
                <a:sym typeface="Open Sans 2 Bold"/>
              </a:rPr>
              <a:t>Tempo di </a:t>
            </a:r>
            <a:r>
              <a:rPr lang="en-US" sz="2100" b="1" dirty="0" err="1">
                <a:solidFill>
                  <a:srgbClr val="FF0000"/>
                </a:solidFill>
                <a:latin typeface="Open Sans 2 Bold"/>
                <a:ea typeface="Open Sans 2 Bold"/>
                <a:cs typeface="Open Sans 2 Bold"/>
                <a:sym typeface="Open Sans 2 Bold"/>
              </a:rPr>
              <a:t>preparazione</a:t>
            </a:r>
            <a:r>
              <a:rPr lang="en-US" sz="2100" b="1" dirty="0">
                <a:solidFill>
                  <a:srgbClr val="FF0000"/>
                </a:solidFill>
                <a:latin typeface="Open Sans 2 Bold"/>
                <a:ea typeface="Open Sans 2 Bold"/>
                <a:cs typeface="Open Sans 2 Bold"/>
                <a:sym typeface="Open Sans 2 Bold"/>
              </a:rPr>
              <a:t>: 30 </a:t>
            </a:r>
            <a:r>
              <a:rPr lang="en-US" sz="2100" b="1" dirty="0" err="1">
                <a:solidFill>
                  <a:srgbClr val="FF0000"/>
                </a:solidFill>
                <a:latin typeface="Open Sans 2 Bold"/>
                <a:ea typeface="Open Sans 2 Bold"/>
                <a:cs typeface="Open Sans 2 Bold"/>
                <a:sym typeface="Open Sans 2 Bold"/>
              </a:rPr>
              <a:t>minuti</a:t>
            </a:r>
            <a:endParaRPr lang="en-US" sz="2100" b="1" dirty="0">
              <a:solidFill>
                <a:srgbClr val="FF0000"/>
              </a:solidFill>
              <a:latin typeface="Open Sans 2 Bold"/>
              <a:ea typeface="Open Sans 2 Bold"/>
              <a:cs typeface="Open Sans 2 Bold"/>
              <a:sym typeface="Open Sans 2 Bold"/>
            </a:endParaRPr>
          </a:p>
          <a:p>
            <a:pPr marL="461393" lvl="1" indent="-230696">
              <a:lnSpc>
                <a:spcPts val="2992"/>
              </a:lnSpc>
              <a:buFont typeface="Arial"/>
              <a:buChar char="•"/>
            </a:pPr>
            <a:r>
              <a:rPr lang="en-US" sz="2100" b="1" dirty="0">
                <a:solidFill>
                  <a:srgbClr val="FF0000"/>
                </a:solidFill>
                <a:latin typeface="Open Sans 2 Bold"/>
                <a:ea typeface="Open Sans 2 Bold"/>
                <a:cs typeface="Open Sans 2 Bold"/>
                <a:sym typeface="Open Sans 2 Bold"/>
              </a:rPr>
              <a:t>Tempo di </a:t>
            </a:r>
            <a:r>
              <a:rPr lang="en-US" sz="2100" b="1" dirty="0" err="1">
                <a:solidFill>
                  <a:srgbClr val="FF0000"/>
                </a:solidFill>
                <a:latin typeface="Open Sans 2 Bold"/>
                <a:ea typeface="Open Sans 2 Bold"/>
                <a:cs typeface="Open Sans 2 Bold"/>
                <a:sym typeface="Open Sans 2 Bold"/>
              </a:rPr>
              <a:t>cottura</a:t>
            </a:r>
            <a:r>
              <a:rPr lang="en-US" sz="2100" b="1" dirty="0">
                <a:solidFill>
                  <a:srgbClr val="FF0000"/>
                </a:solidFill>
                <a:latin typeface="Open Sans 2 Bold"/>
                <a:ea typeface="Open Sans 2 Bold"/>
                <a:cs typeface="Open Sans 2 Bold"/>
                <a:sym typeface="Open Sans 2 Bold"/>
              </a:rPr>
              <a:t>: 30 </a:t>
            </a:r>
            <a:r>
              <a:rPr lang="en-US" sz="2100" b="1" dirty="0" err="1">
                <a:solidFill>
                  <a:srgbClr val="FF0000"/>
                </a:solidFill>
                <a:latin typeface="Open Sans 2 Bold"/>
                <a:ea typeface="Open Sans 2 Bold"/>
                <a:cs typeface="Open Sans 2 Bold"/>
                <a:sym typeface="Open Sans 2 Bold"/>
              </a:rPr>
              <a:t>minuti</a:t>
            </a:r>
            <a:endParaRPr lang="en-US" sz="2100" b="1" dirty="0">
              <a:solidFill>
                <a:srgbClr val="FF0000"/>
              </a:solidFill>
              <a:latin typeface="Open Sans 2 Bold"/>
              <a:ea typeface="Open Sans 2 Bold"/>
              <a:cs typeface="Open Sans 2 Bold"/>
              <a:sym typeface="Open Sans 2 Bold"/>
            </a:endParaRPr>
          </a:p>
        </p:txBody>
      </p:sp>
      <p:sp>
        <p:nvSpPr>
          <p:cNvPr id="6" name="Rettangolo 5"/>
          <p:cNvSpPr/>
          <p:nvPr/>
        </p:nvSpPr>
        <p:spPr>
          <a:xfrm>
            <a:off x="3480318" y="1227218"/>
            <a:ext cx="4310743" cy="1246495"/>
          </a:xfrm>
          <a:prstGeom prst="rect">
            <a:avLst/>
          </a:prstGeom>
        </p:spPr>
        <p:txBody>
          <a:bodyPr wrap="square">
            <a:spAutoFit/>
          </a:bodyPr>
          <a:lstStyle/>
          <a:p>
            <a:pPr marL="346079" lvl="1" algn="ctr">
              <a:lnSpc>
                <a:spcPts val="4488"/>
              </a:lnSpc>
            </a:pPr>
            <a:r>
              <a:rPr lang="en-US" b="1" dirty="0">
                <a:solidFill>
                  <a:srgbClr val="FFFFFF"/>
                </a:solidFill>
                <a:latin typeface="Open Sans 2 Bold"/>
                <a:ea typeface="Open Sans 2 Bold"/>
                <a:cs typeface="Open Sans 2 Bold"/>
                <a:sym typeface="Open Sans 2 Bold"/>
              </a:rPr>
              <a:t>Tempo di </a:t>
            </a:r>
            <a:r>
              <a:rPr lang="en-US" b="1" dirty="0" err="1">
                <a:solidFill>
                  <a:srgbClr val="FFFFFF"/>
                </a:solidFill>
                <a:latin typeface="Open Sans 2 Bold"/>
                <a:ea typeface="Open Sans 2 Bold"/>
                <a:cs typeface="Open Sans 2 Bold"/>
                <a:sym typeface="Open Sans 2 Bold"/>
              </a:rPr>
              <a:t>preparazione</a:t>
            </a:r>
            <a:r>
              <a:rPr lang="en-US" b="1" dirty="0">
                <a:solidFill>
                  <a:srgbClr val="FFFFFF"/>
                </a:solidFill>
                <a:latin typeface="Open Sans 2 Bold"/>
                <a:ea typeface="Open Sans 2 Bold"/>
                <a:cs typeface="Open Sans 2 Bold"/>
                <a:sym typeface="Open Sans 2 Bold"/>
              </a:rPr>
              <a:t>: 30 </a:t>
            </a:r>
            <a:r>
              <a:rPr lang="en-US" b="1" dirty="0" err="1">
                <a:solidFill>
                  <a:srgbClr val="FFFFFF"/>
                </a:solidFill>
                <a:latin typeface="Open Sans 2 Bold"/>
                <a:ea typeface="Open Sans 2 Bold"/>
                <a:cs typeface="Open Sans 2 Bold"/>
                <a:sym typeface="Open Sans 2 Bold"/>
              </a:rPr>
              <a:t>minuti</a:t>
            </a:r>
            <a:endParaRPr lang="en-US" b="1" dirty="0">
              <a:solidFill>
                <a:srgbClr val="FFFFFF"/>
              </a:solidFill>
              <a:latin typeface="Open Sans 2 Bold"/>
              <a:ea typeface="Open Sans 2 Bold"/>
              <a:cs typeface="Open Sans 2 Bold"/>
              <a:sym typeface="Open Sans 2 Bold"/>
            </a:endParaRPr>
          </a:p>
          <a:p>
            <a:pPr marL="692158" lvl="1" indent="-346079">
              <a:lnSpc>
                <a:spcPts val="4488"/>
              </a:lnSpc>
              <a:buFont typeface="Arial"/>
              <a:buChar char="•"/>
            </a:pPr>
            <a:r>
              <a:rPr lang="en-US" b="1" dirty="0">
                <a:solidFill>
                  <a:srgbClr val="FFFFFF"/>
                </a:solidFill>
                <a:latin typeface="Open Sans 2 Bold"/>
                <a:ea typeface="Open Sans 2 Bold"/>
                <a:cs typeface="Open Sans 2 Bold"/>
                <a:sym typeface="Open Sans 2 Bold"/>
              </a:rPr>
              <a:t>Tempo di </a:t>
            </a:r>
            <a:r>
              <a:rPr lang="en-US" b="1" dirty="0" err="1">
                <a:solidFill>
                  <a:srgbClr val="FFFFFF"/>
                </a:solidFill>
                <a:latin typeface="Open Sans 2 Bold"/>
                <a:ea typeface="Open Sans 2 Bold"/>
                <a:cs typeface="Open Sans 2 Bold"/>
                <a:sym typeface="Open Sans 2 Bold"/>
              </a:rPr>
              <a:t>cottura</a:t>
            </a:r>
            <a:r>
              <a:rPr lang="en-US" b="1" dirty="0">
                <a:solidFill>
                  <a:srgbClr val="FFFFFF"/>
                </a:solidFill>
                <a:latin typeface="Open Sans 2 Bold"/>
                <a:ea typeface="Open Sans 2 Bold"/>
                <a:cs typeface="Open Sans 2 Bold"/>
                <a:sym typeface="Open Sans 2 Bold"/>
              </a:rPr>
              <a:t>: 30 </a:t>
            </a:r>
            <a:r>
              <a:rPr lang="en-US" b="1" dirty="0" err="1">
                <a:solidFill>
                  <a:srgbClr val="FFFFFF"/>
                </a:solidFill>
                <a:latin typeface="Open Sans 2 Bold"/>
                <a:ea typeface="Open Sans 2 Bold"/>
                <a:cs typeface="Open Sans 2 Bold"/>
                <a:sym typeface="Open Sans 2 Bold"/>
              </a:rPr>
              <a:t>minuti</a:t>
            </a:r>
            <a:endParaRPr lang="en-US" b="1" dirty="0">
              <a:solidFill>
                <a:srgbClr val="FFFFFF"/>
              </a:solidFill>
              <a:latin typeface="Open Sans 2 Bold"/>
              <a:ea typeface="Open Sans 2 Bold"/>
              <a:cs typeface="Open Sans 2 Bold"/>
              <a:sym typeface="Open Sans 2 Bold"/>
            </a:endParaRPr>
          </a:p>
        </p:txBody>
      </p:sp>
      <p:sp>
        <p:nvSpPr>
          <p:cNvPr id="8" name="Rettangolo 7"/>
          <p:cNvSpPr/>
          <p:nvPr/>
        </p:nvSpPr>
        <p:spPr>
          <a:xfrm>
            <a:off x="272941" y="3432004"/>
            <a:ext cx="3907173" cy="2031325"/>
          </a:xfrm>
          <a:prstGeom prst="rect">
            <a:avLst/>
          </a:prstGeom>
        </p:spPr>
        <p:txBody>
          <a:bodyPr wrap="square">
            <a:spAutoFit/>
          </a:bodyPr>
          <a:lstStyle/>
          <a:p>
            <a:pPr marL="709362" lvl="1" indent="-342900">
              <a:buFont typeface="+mj-lt"/>
              <a:buAutoNum type="arabicPeriod"/>
            </a:pPr>
            <a:endParaRPr lang="en-US" sz="1400" b="1" dirty="0">
              <a:solidFill>
                <a:srgbClr val="FFFFFF"/>
              </a:solidFill>
              <a:latin typeface="Open Sans 2 Bold"/>
              <a:ea typeface="Open Sans 2 Bold"/>
              <a:cs typeface="Open Sans 2 Bold"/>
              <a:sym typeface="Open Sans 2 Bold"/>
            </a:endParaRPr>
          </a:p>
          <a:p>
            <a:pPr marL="709362" lvl="1" indent="-342900">
              <a:buFont typeface="+mj-lt"/>
              <a:buAutoNum type="arabicPeriod"/>
            </a:pPr>
            <a:endParaRPr lang="en-US" sz="1400" b="1" dirty="0">
              <a:solidFill>
                <a:srgbClr val="FFFFFF"/>
              </a:solidFill>
              <a:latin typeface="Open Sans 2 Bold"/>
              <a:ea typeface="Open Sans 2 Bold"/>
              <a:cs typeface="Open Sans 2 Bold"/>
              <a:sym typeface="Open Sans 2 Bold"/>
            </a:endParaRPr>
          </a:p>
          <a:p>
            <a:pPr marL="709362" lvl="1" indent="-342900">
              <a:buFont typeface="+mj-lt"/>
              <a:buAutoNum type="arabicPeriod"/>
            </a:pPr>
            <a:endParaRPr lang="en-US" sz="1400" b="1" dirty="0">
              <a:solidFill>
                <a:srgbClr val="FFFFFF"/>
              </a:solidFill>
              <a:latin typeface="Open Sans 2 Bold"/>
              <a:ea typeface="Open Sans 2 Bold"/>
              <a:cs typeface="Open Sans 2 Bold"/>
              <a:sym typeface="Open Sans 2 Bold"/>
            </a:endParaRPr>
          </a:p>
          <a:p>
            <a:pPr marL="709362" lvl="1" indent="-342900">
              <a:buFont typeface="+mj-lt"/>
              <a:buAutoNum type="arabicPeriod"/>
            </a:pPr>
            <a:endParaRPr lang="en-US" sz="1400" b="1" dirty="0">
              <a:solidFill>
                <a:srgbClr val="FFFFFF"/>
              </a:solidFill>
              <a:latin typeface="Open Sans 2 Bold"/>
              <a:ea typeface="Open Sans 2 Bold"/>
              <a:cs typeface="Open Sans 2 Bold"/>
              <a:sym typeface="Open Sans 2 Bold"/>
            </a:endParaRPr>
          </a:p>
          <a:p>
            <a:pPr marL="709362" lvl="1" indent="-342900">
              <a:buFont typeface="+mj-lt"/>
              <a:buAutoNum type="arabicPeriod"/>
            </a:pPr>
            <a:r>
              <a:rPr lang="en-US" sz="1400" b="1" dirty="0">
                <a:solidFill>
                  <a:srgbClr val="FFFFFF"/>
                </a:solidFill>
                <a:latin typeface="Open Sans 2 Bold"/>
                <a:ea typeface="Open Sans 2 Bold"/>
                <a:cs typeface="Open Sans 2 Bold"/>
                <a:sym typeface="Open Sans 2 Bold"/>
              </a:rPr>
              <a:t>1 </a:t>
            </a:r>
            <a:r>
              <a:rPr lang="en-US" sz="1400" b="1" dirty="0" err="1">
                <a:solidFill>
                  <a:srgbClr val="FFFFFF"/>
                </a:solidFill>
                <a:latin typeface="Open Sans 2 Bold"/>
                <a:ea typeface="Open Sans 2 Bold"/>
                <a:cs typeface="Open Sans 2 Bold"/>
                <a:sym typeface="Open Sans 2 Bold"/>
              </a:rPr>
              <a:t>Tazza</a:t>
            </a:r>
            <a:r>
              <a:rPr lang="en-US" sz="1400" b="1" dirty="0">
                <a:solidFill>
                  <a:srgbClr val="FFFFFF"/>
                </a:solidFill>
                <a:latin typeface="Open Sans 2 Bold"/>
                <a:ea typeface="Open Sans 2 Bold"/>
                <a:cs typeface="Open Sans 2 Bold"/>
                <a:sym typeface="Open Sans 2 Bold"/>
              </a:rPr>
              <a:t> di </a:t>
            </a:r>
            <a:r>
              <a:rPr lang="en-US" sz="1400" b="1" dirty="0" err="1">
                <a:solidFill>
                  <a:srgbClr val="FFFFFF"/>
                </a:solidFill>
                <a:latin typeface="Open Sans 2 Bold"/>
                <a:ea typeface="Open Sans 2 Bold"/>
                <a:cs typeface="Open Sans 2 Bold"/>
                <a:sym typeface="Open Sans 2 Bold"/>
              </a:rPr>
              <a:t>d’olio</a:t>
            </a:r>
            <a:endParaRPr lang="en-US" sz="1400" b="1" dirty="0">
              <a:solidFill>
                <a:srgbClr val="FFFFFF"/>
              </a:solidFill>
              <a:latin typeface="Open Sans 2 Bold"/>
              <a:ea typeface="Open Sans 2 Bold"/>
              <a:cs typeface="Open Sans 2 Bold"/>
              <a:sym typeface="Open Sans 2 Bold"/>
            </a:endParaRPr>
          </a:p>
          <a:p>
            <a:pPr marL="709362" lvl="1" indent="-342900">
              <a:buFont typeface="+mj-lt"/>
              <a:buAutoNum type="arabicPeriod"/>
            </a:pPr>
            <a:r>
              <a:rPr lang="en-US" sz="1400" b="1" dirty="0">
                <a:solidFill>
                  <a:srgbClr val="FFFFFF"/>
                </a:solidFill>
                <a:latin typeface="Open Sans 2 Bold"/>
                <a:ea typeface="Open Sans 2 Bold"/>
                <a:cs typeface="Open Sans 2 Bold"/>
                <a:sym typeface="Open Sans 2 Bold"/>
              </a:rPr>
              <a:t>1 </a:t>
            </a:r>
            <a:r>
              <a:rPr lang="en-US" sz="1400" b="1" dirty="0" err="1">
                <a:solidFill>
                  <a:srgbClr val="FFFFFF"/>
                </a:solidFill>
                <a:latin typeface="Open Sans 2 Bold"/>
                <a:ea typeface="Open Sans 2 Bold"/>
                <a:cs typeface="Open Sans 2 Bold"/>
                <a:sym typeface="Open Sans 2 Bold"/>
              </a:rPr>
              <a:t>Tazza</a:t>
            </a:r>
            <a:r>
              <a:rPr lang="en-US" sz="1400" b="1" dirty="0">
                <a:solidFill>
                  <a:srgbClr val="FFFFFF"/>
                </a:solidFill>
                <a:latin typeface="Open Sans 2 Bold"/>
                <a:ea typeface="Open Sans 2 Bold"/>
                <a:cs typeface="Open Sans 2 Bold"/>
                <a:sym typeface="Open Sans 2 Bold"/>
              </a:rPr>
              <a:t> di vino</a:t>
            </a:r>
          </a:p>
          <a:p>
            <a:pPr marL="709362" lvl="1" indent="-342900">
              <a:buFont typeface="+mj-lt"/>
              <a:buAutoNum type="arabicPeriod"/>
            </a:pPr>
            <a:r>
              <a:rPr lang="en-US" sz="1400" b="1" dirty="0">
                <a:solidFill>
                  <a:srgbClr val="FFFFFF"/>
                </a:solidFill>
                <a:latin typeface="Open Sans 2 Bold"/>
                <a:ea typeface="Open Sans 2 Bold"/>
                <a:cs typeface="Open Sans 2 Bold"/>
                <a:sym typeface="Open Sans 2 Bold"/>
              </a:rPr>
              <a:t>1 </a:t>
            </a:r>
            <a:r>
              <a:rPr lang="en-US" sz="1400" b="1" dirty="0" err="1">
                <a:solidFill>
                  <a:srgbClr val="FFFFFF"/>
                </a:solidFill>
                <a:latin typeface="Open Sans 2 Bold"/>
                <a:ea typeface="Open Sans 2 Bold"/>
                <a:cs typeface="Open Sans 2 Bold"/>
                <a:sym typeface="Open Sans 2 Bold"/>
              </a:rPr>
              <a:t>Tazza</a:t>
            </a:r>
            <a:r>
              <a:rPr lang="en-US" sz="1400" b="1" dirty="0">
                <a:solidFill>
                  <a:srgbClr val="FFFFFF"/>
                </a:solidFill>
                <a:latin typeface="Open Sans 2 Bold"/>
                <a:ea typeface="Open Sans 2 Bold"/>
                <a:cs typeface="Open Sans 2 Bold"/>
                <a:sym typeface="Open Sans 2 Bold"/>
              </a:rPr>
              <a:t> di </a:t>
            </a:r>
            <a:r>
              <a:rPr lang="en-US" sz="1400" b="1" dirty="0" err="1">
                <a:solidFill>
                  <a:srgbClr val="FFFFFF"/>
                </a:solidFill>
                <a:latin typeface="Open Sans 2 Bold"/>
                <a:ea typeface="Open Sans 2 Bold"/>
                <a:cs typeface="Open Sans 2 Bold"/>
                <a:sym typeface="Open Sans 2 Bold"/>
              </a:rPr>
              <a:t>zucchero</a:t>
            </a:r>
            <a:endParaRPr lang="en-US" sz="1400" b="1" dirty="0">
              <a:solidFill>
                <a:srgbClr val="FFFFFF"/>
              </a:solidFill>
              <a:latin typeface="Open Sans 2 Bold"/>
              <a:ea typeface="Open Sans 2 Bold"/>
              <a:cs typeface="Open Sans 2 Bold"/>
              <a:sym typeface="Open Sans 2 Bold"/>
            </a:endParaRPr>
          </a:p>
          <a:p>
            <a:pPr marL="709362" lvl="1" indent="-342900">
              <a:buFont typeface="+mj-lt"/>
              <a:buAutoNum type="arabicPeriod"/>
            </a:pPr>
            <a:r>
              <a:rPr lang="en-US" sz="1400" b="1" dirty="0">
                <a:solidFill>
                  <a:srgbClr val="FFFFFF"/>
                </a:solidFill>
                <a:latin typeface="Open Sans 2 Bold"/>
                <a:ea typeface="Open Sans 2 Bold"/>
                <a:cs typeface="Open Sans 2 Bold"/>
                <a:sym typeface="Open Sans 2 Bold"/>
              </a:rPr>
              <a:t>Farina </a:t>
            </a:r>
            <a:r>
              <a:rPr lang="en-US" sz="1400" b="1" dirty="0" err="1">
                <a:solidFill>
                  <a:srgbClr val="FFFFFF"/>
                </a:solidFill>
                <a:latin typeface="Open Sans 2 Bold"/>
                <a:ea typeface="Open Sans 2 Bold"/>
                <a:cs typeface="Open Sans 2 Bold"/>
                <a:sym typeface="Open Sans 2 Bold"/>
              </a:rPr>
              <a:t>q.b</a:t>
            </a:r>
            <a:endParaRPr lang="en-US" sz="1400" b="1" dirty="0">
              <a:solidFill>
                <a:srgbClr val="FFFFFF"/>
              </a:solidFill>
              <a:latin typeface="Open Sans 2 Bold"/>
              <a:ea typeface="Open Sans 2 Bold"/>
              <a:cs typeface="Open Sans 2 Bold"/>
              <a:sym typeface="Open Sans 2 Bold"/>
            </a:endParaRPr>
          </a:p>
          <a:p>
            <a:pPr marL="709362" lvl="1" indent="-342900">
              <a:buFont typeface="+mj-lt"/>
              <a:buAutoNum type="arabicPeriod"/>
            </a:pPr>
            <a:r>
              <a:rPr lang="en-US" sz="1400" b="1" dirty="0" err="1">
                <a:solidFill>
                  <a:srgbClr val="FFFFFF"/>
                </a:solidFill>
                <a:latin typeface="Open Sans 2 Bold"/>
                <a:ea typeface="Open Sans 2 Bold"/>
                <a:cs typeface="Open Sans 2 Bold"/>
                <a:sym typeface="Open Sans 2 Bold"/>
              </a:rPr>
              <a:t>Lievito</a:t>
            </a:r>
            <a:endParaRPr lang="en-US" sz="1400" b="1" dirty="0">
              <a:solidFill>
                <a:srgbClr val="FFFFFF"/>
              </a:solidFill>
              <a:latin typeface="Open Sans 2 Bold"/>
              <a:ea typeface="Open Sans 2 Bold"/>
              <a:cs typeface="Open Sans 2 Bold"/>
              <a:sym typeface="Open Sans 2 Bold"/>
            </a:endParaRPr>
          </a:p>
        </p:txBody>
      </p:sp>
      <p:sp>
        <p:nvSpPr>
          <p:cNvPr id="10" name="Rettangolo 9"/>
          <p:cNvSpPr/>
          <p:nvPr/>
        </p:nvSpPr>
        <p:spPr>
          <a:xfrm>
            <a:off x="5582816" y="3816207"/>
            <a:ext cx="6096000" cy="2554545"/>
          </a:xfrm>
          <a:prstGeom prst="rect">
            <a:avLst/>
          </a:prstGeom>
        </p:spPr>
        <p:txBody>
          <a:bodyPr>
            <a:spAutoFit/>
          </a:bodyPr>
          <a:lstStyle/>
          <a:p>
            <a:r>
              <a:rPr lang="en-US" sz="2000" b="1" i="1" dirty="0" err="1">
                <a:solidFill>
                  <a:srgbClr val="FFFFFF"/>
                </a:solidFill>
                <a:latin typeface="Open Sans 2 Bold Italics"/>
                <a:ea typeface="Open Sans 2 Bold Italics"/>
                <a:cs typeface="Open Sans 2 Bold Italics"/>
                <a:sym typeface="Open Sans 2 Bold Italics"/>
              </a:rPr>
              <a:t>Mettere</a:t>
            </a:r>
            <a:r>
              <a:rPr lang="en-US" sz="2000" b="1" i="1" dirty="0">
                <a:solidFill>
                  <a:srgbClr val="FFFFFF"/>
                </a:solidFill>
                <a:latin typeface="Open Sans 2 Bold Italics"/>
                <a:ea typeface="Open Sans 2 Bold Italics"/>
                <a:cs typeface="Open Sans 2 Bold Italics"/>
                <a:sym typeface="Open Sans 2 Bold Italics"/>
              </a:rPr>
              <a:t> la farina a </a:t>
            </a:r>
            <a:r>
              <a:rPr lang="en-US" sz="2000" b="1" i="1" dirty="0" err="1">
                <a:solidFill>
                  <a:srgbClr val="FFFFFF"/>
                </a:solidFill>
                <a:latin typeface="Open Sans 2 Bold Italics"/>
                <a:ea typeface="Open Sans 2 Bold Italics"/>
                <a:cs typeface="Open Sans 2 Bold Italics"/>
                <a:sym typeface="Open Sans 2 Bold Italics"/>
              </a:rPr>
              <a:t>fontana</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sulla</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spianatoia</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aggiungere</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tutti</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gli</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altri</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ingredienti</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lavorare</a:t>
            </a:r>
            <a:r>
              <a:rPr lang="en-US" sz="2000" b="1" i="1" dirty="0">
                <a:solidFill>
                  <a:srgbClr val="FFFFFF"/>
                </a:solidFill>
                <a:latin typeface="Open Sans 2 Bold Italics"/>
                <a:ea typeface="Open Sans 2 Bold Italics"/>
                <a:cs typeface="Open Sans 2 Bold Italics"/>
                <a:sym typeface="Open Sans 2 Bold Italics"/>
              </a:rPr>
              <a:t> la pasta con le </a:t>
            </a:r>
            <a:r>
              <a:rPr lang="en-US" sz="2000" b="1" i="1" dirty="0" err="1">
                <a:solidFill>
                  <a:srgbClr val="FFFFFF"/>
                </a:solidFill>
                <a:latin typeface="Open Sans 2 Bold Italics"/>
                <a:ea typeface="Open Sans 2 Bold Italics"/>
                <a:cs typeface="Open Sans 2 Bold Italics"/>
                <a:sym typeface="Open Sans 2 Bold Italics"/>
              </a:rPr>
              <a:t>mani</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fino</a:t>
            </a:r>
            <a:r>
              <a:rPr lang="en-US" sz="2000" b="1" i="1" dirty="0">
                <a:solidFill>
                  <a:srgbClr val="FFFFFF"/>
                </a:solidFill>
                <a:latin typeface="Open Sans 2 Bold Italics"/>
                <a:ea typeface="Open Sans 2 Bold Italics"/>
                <a:cs typeface="Open Sans 2 Bold Italics"/>
                <a:sym typeface="Open Sans 2 Bold Italics"/>
              </a:rPr>
              <a:t> a </a:t>
            </a:r>
            <a:r>
              <a:rPr lang="en-US" sz="2000" b="1" i="1" dirty="0" err="1">
                <a:solidFill>
                  <a:srgbClr val="FFFFFF"/>
                </a:solidFill>
                <a:latin typeface="Open Sans 2 Bold Italics"/>
                <a:ea typeface="Open Sans 2 Bold Italics"/>
                <a:cs typeface="Open Sans 2 Bold Italics"/>
                <a:sym typeface="Open Sans 2 Bold Italics"/>
              </a:rPr>
              <a:t>farla</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diventare</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omogenea</a:t>
            </a:r>
            <a:r>
              <a:rPr lang="en-US" sz="2000" b="1" i="1" dirty="0">
                <a:solidFill>
                  <a:srgbClr val="FFFFFF"/>
                </a:solidFill>
                <a:latin typeface="Open Sans 2 Bold Italics"/>
                <a:ea typeface="Open Sans 2 Bold Italics"/>
                <a:cs typeface="Open Sans 2 Bold Italics"/>
                <a:sym typeface="Open Sans 2 Bold Italics"/>
              </a:rPr>
              <a:t> e </a:t>
            </a:r>
            <a:r>
              <a:rPr lang="en-US" sz="2000" b="1" i="1" dirty="0" err="1">
                <a:solidFill>
                  <a:srgbClr val="FFFFFF"/>
                </a:solidFill>
                <a:latin typeface="Open Sans 2 Bold Italics"/>
                <a:ea typeface="Open Sans 2 Bold Italics"/>
                <a:cs typeface="Open Sans 2 Bold Italics"/>
                <a:sym typeface="Open Sans 2 Bold Italics"/>
              </a:rPr>
              <a:t>morbida</a:t>
            </a:r>
            <a:r>
              <a:rPr lang="en-US" sz="2000" b="1" i="1" dirty="0">
                <a:solidFill>
                  <a:srgbClr val="FFFFFF"/>
                </a:solidFill>
                <a:latin typeface="Open Sans 2 Bold Italics"/>
                <a:ea typeface="Open Sans 2 Bold Italics"/>
                <a:cs typeface="Open Sans 2 Bold Italics"/>
                <a:sym typeface="Open Sans 2 Bold Italics"/>
              </a:rPr>
              <a:t>.</a:t>
            </a:r>
          </a:p>
          <a:p>
            <a:r>
              <a:rPr lang="en-US" sz="2000" b="1" i="1" dirty="0" err="1">
                <a:solidFill>
                  <a:srgbClr val="FFFFFF"/>
                </a:solidFill>
                <a:latin typeface="Open Sans 2 Bold Italics"/>
                <a:ea typeface="Open Sans 2 Bold Italics"/>
                <a:cs typeface="Open Sans 2 Bold Italics"/>
                <a:sym typeface="Open Sans 2 Bold Italics"/>
              </a:rPr>
              <a:t>Tagliarne</a:t>
            </a:r>
            <a:r>
              <a:rPr lang="en-US" sz="2000" b="1" i="1" dirty="0">
                <a:solidFill>
                  <a:srgbClr val="FFFFFF"/>
                </a:solidFill>
                <a:latin typeface="Open Sans 2 Bold Italics"/>
                <a:ea typeface="Open Sans 2 Bold Italics"/>
                <a:cs typeface="Open Sans 2 Bold Italics"/>
                <a:sym typeface="Open Sans 2 Bold Italics"/>
              </a:rPr>
              <a:t> un </a:t>
            </a:r>
            <a:r>
              <a:rPr lang="en-US" sz="2000" b="1" i="1" dirty="0" err="1">
                <a:solidFill>
                  <a:srgbClr val="FFFFFF"/>
                </a:solidFill>
                <a:latin typeface="Open Sans 2 Bold Italics"/>
                <a:ea typeface="Open Sans 2 Bold Italics"/>
                <a:cs typeface="Open Sans 2 Bold Italics"/>
                <a:sym typeface="Open Sans 2 Bold Italics"/>
              </a:rPr>
              <a:t>pezzeto</a:t>
            </a:r>
            <a:r>
              <a:rPr lang="en-US" sz="2000" b="1" i="1" dirty="0">
                <a:solidFill>
                  <a:srgbClr val="FFFFFF"/>
                </a:solidFill>
                <a:latin typeface="Open Sans 2 Bold Italics"/>
                <a:ea typeface="Open Sans 2 Bold Italics"/>
                <a:cs typeface="Open Sans 2 Bold Italics"/>
                <a:sym typeface="Open Sans 2 Bold Italics"/>
              </a:rPr>
              <a:t> per </a:t>
            </a:r>
            <a:r>
              <a:rPr lang="en-US" sz="2000" b="1" i="1" dirty="0" err="1">
                <a:solidFill>
                  <a:srgbClr val="FFFFFF"/>
                </a:solidFill>
                <a:latin typeface="Open Sans 2 Bold Italics"/>
                <a:ea typeface="Open Sans 2 Bold Italics"/>
                <a:cs typeface="Open Sans 2 Bold Italics"/>
                <a:sym typeface="Open Sans 2 Bold Italics"/>
              </a:rPr>
              <a:t>volta</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farne</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delle</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ciambelle</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che</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vanno</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ricoperte</a:t>
            </a:r>
            <a:r>
              <a:rPr lang="en-US" sz="2000" b="1" i="1" dirty="0">
                <a:solidFill>
                  <a:srgbClr val="FFFFFF"/>
                </a:solidFill>
                <a:latin typeface="Open Sans 2 Bold Italics"/>
                <a:ea typeface="Open Sans 2 Bold Italics"/>
                <a:cs typeface="Open Sans 2 Bold Italics"/>
                <a:sym typeface="Open Sans 2 Bold Italics"/>
              </a:rPr>
              <a:t> con lo </a:t>
            </a:r>
            <a:r>
              <a:rPr lang="en-US" sz="2000" b="1" i="1" dirty="0" err="1">
                <a:solidFill>
                  <a:srgbClr val="FFFFFF"/>
                </a:solidFill>
                <a:latin typeface="Open Sans 2 Bold Italics"/>
                <a:ea typeface="Open Sans 2 Bold Italics"/>
                <a:cs typeface="Open Sans 2 Bold Italics"/>
                <a:sym typeface="Open Sans 2 Bold Italics"/>
              </a:rPr>
              <a:t>zucchero</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quindi</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messe</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nella</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teglia</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che</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va</a:t>
            </a:r>
            <a:r>
              <a:rPr lang="en-US" sz="2000" b="1" i="1" dirty="0">
                <a:solidFill>
                  <a:srgbClr val="FFFFFF"/>
                </a:solidFill>
                <a:latin typeface="Open Sans 2 Bold Italics"/>
                <a:ea typeface="Open Sans 2 Bold Italics"/>
                <a:cs typeface="Open Sans 2 Bold Italics"/>
                <a:sym typeface="Open Sans 2 Bold Italics"/>
              </a:rPr>
              <a:t> in </a:t>
            </a:r>
            <a:r>
              <a:rPr lang="en-US" sz="2000" b="1" i="1" dirty="0" err="1">
                <a:solidFill>
                  <a:srgbClr val="FFFFFF"/>
                </a:solidFill>
                <a:latin typeface="Open Sans 2 Bold Italics"/>
                <a:ea typeface="Open Sans 2 Bold Italics"/>
                <a:cs typeface="Open Sans 2 Bold Italics"/>
                <a:sym typeface="Open Sans 2 Bold Italics"/>
              </a:rPr>
              <a:t>forno</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già</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riscaldato</a:t>
            </a:r>
            <a:r>
              <a:rPr lang="en-US" sz="2000" b="1" i="1" dirty="0">
                <a:solidFill>
                  <a:srgbClr val="FFFFFF"/>
                </a:solidFill>
                <a:latin typeface="Open Sans 2 Bold Italics"/>
                <a:ea typeface="Open Sans 2 Bold Italics"/>
                <a:cs typeface="Open Sans 2 Bold Italics"/>
                <a:sym typeface="Open Sans 2 Bold Italics"/>
              </a:rPr>
              <a:t> a 200° per circa </a:t>
            </a:r>
            <a:r>
              <a:rPr lang="en-US" sz="2000" b="1" i="1" dirty="0" err="1">
                <a:solidFill>
                  <a:srgbClr val="FFFFFF"/>
                </a:solidFill>
                <a:latin typeface="Open Sans 2 Bold Italics"/>
                <a:ea typeface="Open Sans 2 Bold Italics"/>
                <a:cs typeface="Open Sans 2 Bold Italics"/>
                <a:sym typeface="Open Sans 2 Bold Italics"/>
              </a:rPr>
              <a:t>mezz’ora</a:t>
            </a:r>
            <a:r>
              <a:rPr lang="en-US" sz="2000" b="1" i="1" dirty="0">
                <a:solidFill>
                  <a:srgbClr val="FFFFFF"/>
                </a:solidFill>
                <a:latin typeface="Open Sans 2 Bold Italics"/>
                <a:ea typeface="Open Sans 2 Bold Italics"/>
                <a:cs typeface="Open Sans 2 Bold Italics"/>
                <a:sym typeface="Open Sans 2 Bold Italics"/>
              </a:rPr>
              <a:t>.</a:t>
            </a:r>
          </a:p>
        </p:txBody>
      </p:sp>
    </p:spTree>
    <p:extLst>
      <p:ext uri="{BB962C8B-B14F-4D97-AF65-F5344CB8AC3E}">
        <p14:creationId xmlns:p14="http://schemas.microsoft.com/office/powerpoint/2010/main" val="35824904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extBox 2"/>
          <p:cNvSpPr txBox="1"/>
          <p:nvPr/>
        </p:nvSpPr>
        <p:spPr>
          <a:xfrm>
            <a:off x="358588" y="1757280"/>
            <a:ext cx="8461263" cy="3347070"/>
          </a:xfrm>
          <a:prstGeom prst="rect">
            <a:avLst/>
          </a:prstGeom>
        </p:spPr>
        <p:txBody>
          <a:bodyPr lIns="0" tIns="0" rIns="0" bIns="0" rtlCol="0" anchor="t">
            <a:spAutoFit/>
          </a:bodyPr>
          <a:lstStyle/>
          <a:p>
            <a:pPr algn="just">
              <a:lnSpc>
                <a:spcPts val="2868"/>
              </a:lnSpc>
            </a:pPr>
            <a:r>
              <a:rPr lang="en-US" sz="2000" b="1" i="1" dirty="0">
                <a:solidFill>
                  <a:srgbClr val="FFFFFF"/>
                </a:solidFill>
                <a:latin typeface="Open Sans 2 Bold Italics"/>
                <a:ea typeface="Open Sans 2 Bold Italics"/>
                <a:cs typeface="Open Sans 2 Bold Italics"/>
                <a:sym typeface="Open Sans 2 Bold Italics"/>
              </a:rPr>
              <a:t>Le </a:t>
            </a:r>
            <a:r>
              <a:rPr lang="en-US" sz="2000" b="1" i="1" dirty="0" err="1">
                <a:solidFill>
                  <a:srgbClr val="FFFFFF"/>
                </a:solidFill>
                <a:latin typeface="Open Sans 2 Bold Italics"/>
                <a:ea typeface="Open Sans 2 Bold Italics"/>
                <a:cs typeface="Open Sans 2 Bold Italics"/>
                <a:sym typeface="Open Sans 2 Bold Italics"/>
              </a:rPr>
              <a:t>origini</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delle</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Ciambelle</a:t>
            </a:r>
            <a:r>
              <a:rPr lang="en-US" sz="2000" b="1" i="1" dirty="0">
                <a:solidFill>
                  <a:srgbClr val="FFFFFF"/>
                </a:solidFill>
                <a:latin typeface="Open Sans 2 Bold Italics"/>
                <a:ea typeface="Open Sans 2 Bold Italics"/>
                <a:cs typeface="Open Sans 2 Bold Italics"/>
                <a:sym typeface="Open Sans 2 Bold Italics"/>
              </a:rPr>
              <a:t> al vino </a:t>
            </a:r>
            <a:r>
              <a:rPr lang="en-US" sz="2000" b="1" i="1" dirty="0" err="1">
                <a:solidFill>
                  <a:srgbClr val="FFFFFF"/>
                </a:solidFill>
                <a:latin typeface="Open Sans 2 Bold Italics"/>
                <a:ea typeface="Open Sans 2 Bold Italics"/>
                <a:cs typeface="Open Sans 2 Bold Italics"/>
                <a:sym typeface="Open Sans 2 Bold Italics"/>
              </a:rPr>
              <a:t>sarebbero</a:t>
            </a:r>
            <a:r>
              <a:rPr lang="en-US" sz="2000" b="1" i="1" dirty="0">
                <a:solidFill>
                  <a:srgbClr val="FFFFFF"/>
                </a:solidFill>
                <a:latin typeface="Open Sans 2 Bold Italics"/>
                <a:ea typeface="Open Sans 2 Bold Italics"/>
                <a:cs typeface="Open Sans 2 Bold Italics"/>
                <a:sym typeface="Open Sans 2 Bold Italics"/>
              </a:rPr>
              <a:t> molto </a:t>
            </a:r>
            <a:r>
              <a:rPr lang="en-US" sz="2000" b="1" i="1" dirty="0" err="1">
                <a:solidFill>
                  <a:srgbClr val="FFFFFF"/>
                </a:solidFill>
                <a:latin typeface="Open Sans 2 Bold Italics"/>
                <a:ea typeface="Open Sans 2 Bold Italics"/>
                <a:cs typeface="Open Sans 2 Bold Italics"/>
                <a:sym typeface="Open Sans 2 Bold Italics"/>
              </a:rPr>
              <a:t>antiche</a:t>
            </a:r>
            <a:r>
              <a:rPr lang="en-US" sz="2000" b="1" i="1" dirty="0">
                <a:solidFill>
                  <a:srgbClr val="FFFFFF"/>
                </a:solidFill>
                <a:latin typeface="Open Sans 2 Bold Italics"/>
                <a:ea typeface="Open Sans 2 Bold Italics"/>
                <a:cs typeface="Open Sans 2 Bold Italics"/>
                <a:sym typeface="Open Sans 2 Bold Italics"/>
              </a:rPr>
              <a:t> e </a:t>
            </a:r>
            <a:r>
              <a:rPr lang="en-US" sz="2000" b="1" i="1" dirty="0" err="1">
                <a:solidFill>
                  <a:srgbClr val="FFFFFF"/>
                </a:solidFill>
                <a:latin typeface="Open Sans 2 Bold Italics"/>
                <a:ea typeface="Open Sans 2 Bold Italics"/>
                <a:cs typeface="Open Sans 2 Bold Italics"/>
                <a:sym typeface="Open Sans 2 Bold Italics"/>
              </a:rPr>
              <a:t>sono</a:t>
            </a:r>
            <a:r>
              <a:rPr lang="en-US" sz="2000" b="1" i="1" dirty="0">
                <a:solidFill>
                  <a:srgbClr val="FFFFFF"/>
                </a:solidFill>
                <a:latin typeface="Open Sans 2 Bold Italics"/>
                <a:ea typeface="Open Sans 2 Bold Italics"/>
                <a:cs typeface="Open Sans 2 Bold Italics"/>
                <a:sym typeface="Open Sans 2 Bold Italics"/>
              </a:rPr>
              <a:t> legate </a:t>
            </a:r>
            <a:r>
              <a:rPr lang="en-US" sz="2000" b="1" i="1" dirty="0" err="1">
                <a:solidFill>
                  <a:srgbClr val="FFFFFF"/>
                </a:solidFill>
                <a:latin typeface="Open Sans 2 Bold Italics"/>
                <a:ea typeface="Open Sans 2 Bold Italics"/>
                <a:cs typeface="Open Sans 2 Bold Italics"/>
                <a:sym typeface="Open Sans 2 Bold Italics"/>
              </a:rPr>
              <a:t>alla</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cultura</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contadina</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della</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campagna</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laziale</a:t>
            </a:r>
            <a:r>
              <a:rPr lang="en-US" sz="2000" b="1" i="1" dirty="0">
                <a:solidFill>
                  <a:srgbClr val="FFFFFF"/>
                </a:solidFill>
                <a:latin typeface="Open Sans 2 Bold Italics"/>
                <a:ea typeface="Open Sans 2 Bold Italics"/>
                <a:cs typeface="Open Sans 2 Bold Italics"/>
                <a:sym typeface="Open Sans 2 Bold Italics"/>
              </a:rPr>
              <a:t>.</a:t>
            </a:r>
          </a:p>
          <a:p>
            <a:pPr algn="just">
              <a:lnSpc>
                <a:spcPts val="2868"/>
              </a:lnSpc>
            </a:pPr>
            <a:r>
              <a:rPr lang="en-US" sz="2000" b="1" i="1" dirty="0" err="1">
                <a:solidFill>
                  <a:srgbClr val="FFFFFF"/>
                </a:solidFill>
                <a:latin typeface="Open Sans 2 Bold Italics"/>
                <a:ea typeface="Open Sans 2 Bold Italics"/>
                <a:cs typeface="Open Sans 2 Bold Italics"/>
                <a:sym typeface="Open Sans 2 Bold Italics"/>
              </a:rPr>
              <a:t>Seppur</a:t>
            </a:r>
            <a:r>
              <a:rPr lang="en-US" sz="2000" b="1" i="1" dirty="0">
                <a:solidFill>
                  <a:srgbClr val="FFFFFF"/>
                </a:solidFill>
                <a:latin typeface="Open Sans 2 Bold Italics"/>
                <a:ea typeface="Open Sans 2 Bold Italics"/>
                <a:cs typeface="Open Sans 2 Bold Italics"/>
                <a:sym typeface="Open Sans 2 Bold Italics"/>
              </a:rPr>
              <a:t> non vi è un </a:t>
            </a:r>
            <a:r>
              <a:rPr lang="en-US" sz="2000" b="1" i="1" dirty="0" err="1">
                <a:solidFill>
                  <a:srgbClr val="FFFFFF"/>
                </a:solidFill>
                <a:latin typeface="Open Sans 2 Bold Italics"/>
                <a:ea typeface="Open Sans 2 Bold Italics"/>
                <a:cs typeface="Open Sans 2 Bold Italics"/>
                <a:sym typeface="Open Sans 2 Bold Italics"/>
              </a:rPr>
              <a:t>preciso</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luogo</a:t>
            </a:r>
            <a:r>
              <a:rPr lang="en-US" sz="2000" b="1" i="1" dirty="0">
                <a:solidFill>
                  <a:srgbClr val="FFFFFF"/>
                </a:solidFill>
                <a:latin typeface="Open Sans 2 Bold Italics"/>
                <a:ea typeface="Open Sans 2 Bold Italics"/>
                <a:cs typeface="Open Sans 2 Bold Italics"/>
                <a:sym typeface="Open Sans 2 Bold Italics"/>
              </a:rPr>
              <a:t> in cui </a:t>
            </a:r>
            <a:r>
              <a:rPr lang="en-US" sz="2000" b="1" i="1" dirty="0" err="1">
                <a:solidFill>
                  <a:srgbClr val="FFFFFF"/>
                </a:solidFill>
                <a:latin typeface="Open Sans 2 Bold Italics"/>
                <a:ea typeface="Open Sans 2 Bold Italics"/>
                <a:cs typeface="Open Sans 2 Bold Italics"/>
                <a:sym typeface="Open Sans 2 Bold Italics"/>
              </a:rPr>
              <a:t>sarebbe</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nata</a:t>
            </a:r>
            <a:r>
              <a:rPr lang="en-US" sz="2000" b="1" i="1" dirty="0">
                <a:solidFill>
                  <a:srgbClr val="FFFFFF"/>
                </a:solidFill>
                <a:latin typeface="Open Sans 2 Bold Italics"/>
                <a:ea typeface="Open Sans 2 Bold Italics"/>
                <a:cs typeface="Open Sans 2 Bold Italics"/>
                <a:sym typeface="Open Sans 2 Bold Italics"/>
              </a:rPr>
              <a:t> la </a:t>
            </a:r>
            <a:r>
              <a:rPr lang="en-US" sz="2000" b="1" i="1" dirty="0" err="1">
                <a:solidFill>
                  <a:srgbClr val="FFFFFF"/>
                </a:solidFill>
                <a:latin typeface="Open Sans 2 Bold Italics"/>
                <a:ea typeface="Open Sans 2 Bold Italics"/>
                <a:cs typeface="Open Sans 2 Bold Italics"/>
                <a:sym typeface="Open Sans 2 Bold Italics"/>
              </a:rPr>
              <a:t>ricetta</a:t>
            </a:r>
            <a:r>
              <a:rPr lang="en-US" sz="2000" b="1" i="1" dirty="0">
                <a:solidFill>
                  <a:srgbClr val="FFFFFF"/>
                </a:solidFill>
                <a:latin typeface="Open Sans 2 Bold Italics"/>
                <a:ea typeface="Open Sans 2 Bold Italics"/>
                <a:cs typeface="Open Sans 2 Bold Italics"/>
                <a:sym typeface="Open Sans 2 Bold Italics"/>
              </a:rPr>
              <a:t>, la </a:t>
            </a:r>
            <a:r>
              <a:rPr lang="en-US" sz="2000" b="1" i="1" dirty="0" err="1">
                <a:solidFill>
                  <a:srgbClr val="FFFFFF"/>
                </a:solidFill>
                <a:latin typeface="Open Sans 2 Bold Italics"/>
                <a:ea typeface="Open Sans 2 Bold Italics"/>
                <a:cs typeface="Open Sans 2 Bold Italics"/>
                <a:sym typeface="Open Sans 2 Bold Italics"/>
              </a:rPr>
              <a:t>zona</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più</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indicata</a:t>
            </a:r>
            <a:r>
              <a:rPr lang="en-US" sz="2000" b="1" i="1" dirty="0">
                <a:solidFill>
                  <a:srgbClr val="FFFFFF"/>
                </a:solidFill>
                <a:latin typeface="Open Sans 2 Bold Italics"/>
                <a:ea typeface="Open Sans 2 Bold Italics"/>
                <a:cs typeface="Open Sans 2 Bold Italics"/>
                <a:sym typeface="Open Sans 2 Bold Italics"/>
              </a:rPr>
              <a:t> è </a:t>
            </a:r>
            <a:r>
              <a:rPr lang="en-US" sz="2000" b="1" i="1" dirty="0" err="1">
                <a:solidFill>
                  <a:srgbClr val="FFFFFF"/>
                </a:solidFill>
                <a:latin typeface="Open Sans 2 Bold Italics"/>
                <a:ea typeface="Open Sans 2 Bold Italics"/>
                <a:cs typeface="Open Sans 2 Bold Italics"/>
                <a:sym typeface="Open Sans 2 Bold Italics"/>
              </a:rPr>
              <a:t>quella</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dei</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Castelli</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romani</a:t>
            </a:r>
            <a:r>
              <a:rPr lang="en-US" sz="2000" b="1" i="1" dirty="0">
                <a:solidFill>
                  <a:srgbClr val="FFFFFF"/>
                </a:solidFill>
                <a:latin typeface="Open Sans 2 Bold Italics"/>
                <a:ea typeface="Open Sans 2 Bold Italics"/>
                <a:cs typeface="Open Sans 2 Bold Italics"/>
                <a:sym typeface="Open Sans 2 Bold Italics"/>
              </a:rPr>
              <a:t>.</a:t>
            </a:r>
          </a:p>
          <a:p>
            <a:pPr algn="just">
              <a:lnSpc>
                <a:spcPts val="2868"/>
              </a:lnSpc>
            </a:pPr>
            <a:endParaRPr lang="en-US" sz="2000" b="1" i="1" dirty="0">
              <a:solidFill>
                <a:srgbClr val="FFFFFF"/>
              </a:solidFill>
              <a:latin typeface="Open Sans 2 Bold Italics"/>
              <a:ea typeface="Open Sans 2 Bold Italics"/>
              <a:cs typeface="Open Sans 2 Bold Italics"/>
              <a:sym typeface="Open Sans 2 Bold Italics"/>
            </a:endParaRPr>
          </a:p>
          <a:p>
            <a:pPr algn="just">
              <a:lnSpc>
                <a:spcPts val="2868"/>
              </a:lnSpc>
            </a:pPr>
            <a:r>
              <a:rPr lang="en-US" sz="2000" b="1" i="1" dirty="0" err="1">
                <a:solidFill>
                  <a:srgbClr val="FFFFFF"/>
                </a:solidFill>
                <a:latin typeface="Open Sans 2 Bold Italics"/>
                <a:ea typeface="Open Sans 2 Bold Italics"/>
                <a:cs typeface="Open Sans 2 Bold Italics"/>
                <a:sym typeface="Open Sans 2 Bold Italics"/>
              </a:rPr>
              <a:t>Ci</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sono</a:t>
            </a:r>
            <a:r>
              <a:rPr lang="en-US" sz="2000" b="1" i="1" dirty="0">
                <a:solidFill>
                  <a:srgbClr val="FFFFFF"/>
                </a:solidFill>
                <a:latin typeface="Open Sans 2 Bold Italics"/>
                <a:ea typeface="Open Sans 2 Bold Italics"/>
                <a:cs typeface="Open Sans 2 Bold Italics"/>
                <a:sym typeface="Open Sans 2 Bold Italics"/>
              </a:rPr>
              <a:t> diverse </a:t>
            </a:r>
            <a:r>
              <a:rPr lang="en-US" sz="2000" b="1" i="1" dirty="0" err="1">
                <a:solidFill>
                  <a:srgbClr val="FFFFFF"/>
                </a:solidFill>
                <a:latin typeface="Open Sans 2 Bold Italics"/>
                <a:ea typeface="Open Sans 2 Bold Italics"/>
                <a:cs typeface="Open Sans 2 Bold Italics"/>
                <a:sym typeface="Open Sans 2 Bold Italics"/>
              </a:rPr>
              <a:t>varianti</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delle</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ciambelline</a:t>
            </a:r>
            <a:r>
              <a:rPr lang="en-US" sz="2000" b="1" i="1" dirty="0">
                <a:solidFill>
                  <a:srgbClr val="FFFFFF"/>
                </a:solidFill>
                <a:latin typeface="Open Sans 2 Bold Italics"/>
                <a:ea typeface="Open Sans 2 Bold Italics"/>
                <a:cs typeface="Open Sans 2 Bold Italics"/>
                <a:sym typeface="Open Sans 2 Bold Italics"/>
              </a:rPr>
              <a:t> al vino, </a:t>
            </a:r>
            <a:r>
              <a:rPr lang="en-US" sz="2000" b="1" i="1" dirty="0" err="1">
                <a:solidFill>
                  <a:srgbClr val="FFFFFF"/>
                </a:solidFill>
                <a:latin typeface="Open Sans 2 Bold Italics"/>
                <a:ea typeface="Open Sans 2 Bold Italics"/>
                <a:cs typeface="Open Sans 2 Bold Italics"/>
                <a:sym typeface="Open Sans 2 Bold Italics"/>
              </a:rPr>
              <a:t>tra</a:t>
            </a:r>
            <a:r>
              <a:rPr lang="en-US" sz="2000" b="1" i="1" dirty="0">
                <a:solidFill>
                  <a:srgbClr val="FFFFFF"/>
                </a:solidFill>
                <a:latin typeface="Open Sans 2 Bold Italics"/>
                <a:ea typeface="Open Sans 2 Bold Italics"/>
                <a:cs typeface="Open Sans 2 Bold Italics"/>
                <a:sym typeface="Open Sans 2 Bold Italics"/>
              </a:rPr>
              <a:t> cui </a:t>
            </a:r>
            <a:r>
              <a:rPr lang="en-US" sz="2000" b="1" i="1" dirty="0" err="1">
                <a:solidFill>
                  <a:srgbClr val="FFFFFF"/>
                </a:solidFill>
                <a:latin typeface="Open Sans 2 Bold Italics"/>
                <a:ea typeface="Open Sans 2 Bold Italics"/>
                <a:cs typeface="Open Sans 2 Bold Italics"/>
                <a:sym typeface="Open Sans 2 Bold Italics"/>
              </a:rPr>
              <a:t>quelle</a:t>
            </a:r>
            <a:r>
              <a:rPr lang="en-US" sz="2000" b="1" i="1" dirty="0">
                <a:solidFill>
                  <a:srgbClr val="FFFFFF"/>
                </a:solidFill>
                <a:latin typeface="Open Sans 2 Bold Italics"/>
                <a:ea typeface="Open Sans 2 Bold Italics"/>
                <a:cs typeface="Open Sans 2 Bold Italics"/>
                <a:sym typeface="Open Sans 2 Bold Italics"/>
              </a:rPr>
              <a:t> al </a:t>
            </a:r>
            <a:r>
              <a:rPr lang="en-US" sz="2000" b="1" i="1" dirty="0" err="1">
                <a:solidFill>
                  <a:srgbClr val="FFFFFF"/>
                </a:solidFill>
                <a:latin typeface="Open Sans 2 Bold Italics"/>
                <a:ea typeface="Open Sans 2 Bold Italics"/>
                <a:cs typeface="Open Sans 2 Bold Italics"/>
                <a:sym typeface="Open Sans 2 Bold Italics"/>
              </a:rPr>
              <a:t>mosto</a:t>
            </a:r>
            <a:r>
              <a:rPr lang="en-US" sz="2000" b="1" i="1" dirty="0">
                <a:solidFill>
                  <a:srgbClr val="FFFFFF"/>
                </a:solidFill>
                <a:latin typeface="Open Sans 2 Bold Italics"/>
                <a:ea typeface="Open Sans 2 Bold Italics"/>
                <a:cs typeface="Open Sans 2 Bold Italics"/>
                <a:sym typeface="Open Sans 2 Bold Italics"/>
              </a:rPr>
              <a:t> di Marino, </a:t>
            </a:r>
            <a:r>
              <a:rPr lang="en-US" sz="2000" b="1" i="1" dirty="0" err="1">
                <a:solidFill>
                  <a:srgbClr val="FFFFFF"/>
                </a:solidFill>
                <a:latin typeface="Open Sans 2 Bold Italics"/>
                <a:ea typeface="Open Sans 2 Bold Italics"/>
                <a:cs typeface="Open Sans 2 Bold Italics"/>
                <a:sym typeface="Open Sans 2 Bold Italics"/>
              </a:rPr>
              <a:t>realizzate</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appunto</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solamente</a:t>
            </a:r>
            <a:r>
              <a:rPr lang="en-US" sz="2000" b="1" i="1" dirty="0">
                <a:solidFill>
                  <a:srgbClr val="FFFFFF"/>
                </a:solidFill>
                <a:latin typeface="Open Sans 2 Bold Italics"/>
                <a:ea typeface="Open Sans 2 Bold Italics"/>
                <a:cs typeface="Open Sans 2 Bold Italics"/>
                <a:sym typeface="Open Sans 2 Bold Italics"/>
              </a:rPr>
              <a:t> col </a:t>
            </a:r>
            <a:r>
              <a:rPr lang="en-US" sz="2000" b="1" i="1" dirty="0" err="1">
                <a:solidFill>
                  <a:srgbClr val="FFFFFF"/>
                </a:solidFill>
                <a:latin typeface="Open Sans 2 Bold Italics"/>
                <a:ea typeface="Open Sans 2 Bold Italics"/>
                <a:cs typeface="Open Sans 2 Bold Italics"/>
                <a:sym typeface="Open Sans 2 Bold Italics"/>
              </a:rPr>
              <a:t>mosto</a:t>
            </a:r>
            <a:r>
              <a:rPr lang="en-US" sz="2000" b="1" i="1" dirty="0">
                <a:solidFill>
                  <a:srgbClr val="FFFFFF"/>
                </a:solidFill>
                <a:latin typeface="Open Sans 2 Bold Italics"/>
                <a:ea typeface="Open Sans 2 Bold Italics"/>
                <a:cs typeface="Open Sans 2 Bold Italics"/>
                <a:sym typeface="Open Sans 2 Bold Italics"/>
              </a:rPr>
              <a:t>.</a:t>
            </a:r>
          </a:p>
          <a:p>
            <a:pPr algn="just">
              <a:lnSpc>
                <a:spcPts val="2868"/>
              </a:lnSpc>
            </a:pPr>
            <a:r>
              <a:rPr lang="en-US" sz="2000" b="1" i="1" dirty="0" err="1">
                <a:solidFill>
                  <a:srgbClr val="FFFFFF"/>
                </a:solidFill>
                <a:latin typeface="Open Sans 2 Bold Italics"/>
                <a:ea typeface="Open Sans 2 Bold Italics"/>
                <a:cs typeface="Open Sans 2 Bold Italics"/>
                <a:sym typeface="Open Sans 2 Bold Italics"/>
              </a:rPr>
              <a:t>Un’altra</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ancora</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sono</a:t>
            </a:r>
            <a:r>
              <a:rPr lang="en-US" sz="2000" b="1" i="1" dirty="0">
                <a:solidFill>
                  <a:srgbClr val="FFFFFF"/>
                </a:solidFill>
                <a:latin typeface="Open Sans 2 Bold Italics"/>
                <a:ea typeface="Open Sans 2 Bold Italics"/>
                <a:cs typeface="Open Sans 2 Bold Italics"/>
                <a:sym typeface="Open Sans 2 Bold Italics"/>
              </a:rPr>
              <a:t> la </a:t>
            </a:r>
            <a:r>
              <a:rPr lang="en-US" sz="2000" b="1" i="1" dirty="0" err="1">
                <a:solidFill>
                  <a:srgbClr val="FFFFFF"/>
                </a:solidFill>
                <a:latin typeface="Open Sans 2 Bold Italics"/>
                <a:ea typeface="Open Sans 2 Bold Italics"/>
                <a:cs typeface="Open Sans 2 Bold Italics"/>
                <a:sym typeface="Open Sans 2 Bold Italics"/>
              </a:rPr>
              <a:t>variante</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degli</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sposi</a:t>
            </a:r>
            <a:r>
              <a:rPr lang="en-US" sz="2000" b="1" i="1" dirty="0">
                <a:solidFill>
                  <a:srgbClr val="FFFFFF"/>
                </a:solidFill>
                <a:latin typeface="Open Sans 2 Bold Italics"/>
                <a:ea typeface="Open Sans 2 Bold Italics"/>
                <a:cs typeface="Open Sans 2 Bold Italics"/>
                <a:sym typeface="Open Sans 2 Bold Italics"/>
              </a:rPr>
              <a:t>” con </a:t>
            </a:r>
            <a:r>
              <a:rPr lang="en-US" sz="2000" b="1" i="1" dirty="0" err="1">
                <a:solidFill>
                  <a:srgbClr val="FFFFFF"/>
                </a:solidFill>
                <a:latin typeface="Open Sans 2 Bold Italics"/>
                <a:ea typeface="Open Sans 2 Bold Italics"/>
                <a:cs typeface="Open Sans 2 Bold Italics"/>
                <a:sym typeface="Open Sans 2 Bold Italics"/>
              </a:rPr>
              <a:t>scorza</a:t>
            </a:r>
            <a:r>
              <a:rPr lang="en-US" sz="2000" b="1" i="1" dirty="0">
                <a:solidFill>
                  <a:srgbClr val="FFFFFF"/>
                </a:solidFill>
                <a:latin typeface="Open Sans 2 Bold Italics"/>
                <a:ea typeface="Open Sans 2 Bold Italics"/>
                <a:cs typeface="Open Sans 2 Bold Italics"/>
                <a:sym typeface="Open Sans 2 Bold Italics"/>
              </a:rPr>
              <a:t> di </a:t>
            </a:r>
            <a:r>
              <a:rPr lang="en-US" sz="2000" b="1" i="1" dirty="0" err="1">
                <a:solidFill>
                  <a:srgbClr val="FFFFFF"/>
                </a:solidFill>
                <a:latin typeface="Open Sans 2 Bold Italics"/>
                <a:ea typeface="Open Sans 2 Bold Italics"/>
                <a:cs typeface="Open Sans 2 Bold Italics"/>
                <a:sym typeface="Open Sans 2 Bold Italics"/>
              </a:rPr>
              <a:t>limone</a:t>
            </a:r>
            <a:r>
              <a:rPr lang="en-US" sz="2000" b="1" i="1" dirty="0">
                <a:solidFill>
                  <a:srgbClr val="FFFFFF"/>
                </a:solidFill>
                <a:latin typeface="Open Sans 2 Bold Italics"/>
                <a:ea typeface="Open Sans 2 Bold Italics"/>
                <a:cs typeface="Open Sans 2 Bold Italics"/>
                <a:sym typeface="Open Sans 2 Bold Italics"/>
              </a:rPr>
              <a:t> e </a:t>
            </a:r>
            <a:r>
              <a:rPr lang="en-US" sz="2000" b="1" i="1" dirty="0" err="1">
                <a:solidFill>
                  <a:srgbClr val="FFFFFF"/>
                </a:solidFill>
                <a:latin typeface="Open Sans 2 Bold Italics"/>
                <a:ea typeface="Open Sans 2 Bold Italics"/>
                <a:cs typeface="Open Sans 2 Bold Italics"/>
                <a:sym typeface="Open Sans 2 Bold Italics"/>
              </a:rPr>
              <a:t>zuccherini</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chiamate</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così</a:t>
            </a:r>
            <a:r>
              <a:rPr lang="en-US" sz="2000" b="1" i="1" dirty="0">
                <a:solidFill>
                  <a:srgbClr val="FFFFFF"/>
                </a:solidFill>
                <a:latin typeface="Open Sans 2 Bold Italics"/>
                <a:ea typeface="Open Sans 2 Bold Italics"/>
                <a:cs typeface="Open Sans 2 Bold Italics"/>
                <a:sym typeface="Open Sans 2 Bold Italics"/>
              </a:rPr>
              <a:t> per </a:t>
            </a:r>
            <a:r>
              <a:rPr lang="en-US" sz="2000" b="1" i="1" dirty="0" err="1">
                <a:solidFill>
                  <a:srgbClr val="FFFFFF"/>
                </a:solidFill>
                <a:latin typeface="Open Sans 2 Bold Italics"/>
                <a:ea typeface="Open Sans 2 Bold Italics"/>
                <a:cs typeface="Open Sans 2 Bold Italics"/>
                <a:sym typeface="Open Sans 2 Bold Italics"/>
              </a:rPr>
              <a:t>l’antica</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usanza</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nei</a:t>
            </a:r>
            <a:r>
              <a:rPr lang="en-US" sz="2000" b="1" i="1" dirty="0">
                <a:solidFill>
                  <a:srgbClr val="FFFFFF"/>
                </a:solidFill>
                <a:latin typeface="Open Sans 2 Bold Italics"/>
                <a:ea typeface="Open Sans 2 Bold Italics"/>
                <a:cs typeface="Open Sans 2 Bold Italics"/>
                <a:sym typeface="Open Sans 2 Bold Italics"/>
              </a:rPr>
              <a:t> </a:t>
            </a:r>
            <a:r>
              <a:rPr lang="en-US" sz="2000" b="1" i="1" dirty="0" err="1">
                <a:solidFill>
                  <a:srgbClr val="FFFFFF"/>
                </a:solidFill>
                <a:latin typeface="Open Sans 2 Bold Italics"/>
                <a:ea typeface="Open Sans 2 Bold Italics"/>
                <a:cs typeface="Open Sans 2 Bold Italics"/>
                <a:sym typeface="Open Sans 2 Bold Italics"/>
              </a:rPr>
              <a:t>matrimoni</a:t>
            </a:r>
            <a:r>
              <a:rPr lang="en-US" sz="2000" b="1" i="1" dirty="0">
                <a:solidFill>
                  <a:srgbClr val="FFFFFF"/>
                </a:solidFill>
                <a:latin typeface="Open Sans 2 Bold Italics"/>
                <a:ea typeface="Open Sans 2 Bold Italics"/>
                <a:cs typeface="Open Sans 2 Bold Italics"/>
                <a:sym typeface="Open Sans 2 Bold Italics"/>
              </a:rPr>
              <a:t>.</a:t>
            </a:r>
          </a:p>
        </p:txBody>
      </p:sp>
      <p:sp>
        <p:nvSpPr>
          <p:cNvPr id="3" name="Freeform 3"/>
          <p:cNvSpPr/>
          <p:nvPr/>
        </p:nvSpPr>
        <p:spPr>
          <a:xfrm>
            <a:off x="9134669" y="1830587"/>
            <a:ext cx="2975272" cy="3267241"/>
          </a:xfrm>
          <a:custGeom>
            <a:avLst/>
            <a:gdLst/>
            <a:ahLst/>
            <a:cxnLst/>
            <a:rect l="l" t="t" r="r" b="b"/>
            <a:pathLst>
              <a:path w="5515712" h="4900862">
                <a:moveTo>
                  <a:pt x="0" y="0"/>
                </a:moveTo>
                <a:lnTo>
                  <a:pt x="5515712" y="0"/>
                </a:lnTo>
                <a:lnTo>
                  <a:pt x="5515712" y="4900862"/>
                </a:lnTo>
                <a:lnTo>
                  <a:pt x="0" y="4900862"/>
                </a:lnTo>
                <a:lnTo>
                  <a:pt x="0" y="0"/>
                </a:lnTo>
                <a:close/>
              </a:path>
            </a:pathLst>
          </a:custGeom>
          <a:blipFill>
            <a:blip r:embed="rId2"/>
            <a:stretch>
              <a:fillRect l="-33521"/>
            </a:stretch>
          </a:blipFill>
        </p:spPr>
      </p:sp>
      <p:sp>
        <p:nvSpPr>
          <p:cNvPr id="4" name="Freeform 4"/>
          <p:cNvSpPr/>
          <p:nvPr/>
        </p:nvSpPr>
        <p:spPr>
          <a:xfrm rot="2245763">
            <a:off x="453325" y="5118610"/>
            <a:ext cx="1484389" cy="1436146"/>
          </a:xfrm>
          <a:custGeom>
            <a:avLst/>
            <a:gdLst/>
            <a:ahLst/>
            <a:cxnLst/>
            <a:rect l="l" t="t" r="r" b="b"/>
            <a:pathLst>
              <a:path w="2226583" h="2154219">
                <a:moveTo>
                  <a:pt x="0" y="0"/>
                </a:moveTo>
                <a:lnTo>
                  <a:pt x="2226583" y="0"/>
                </a:lnTo>
                <a:lnTo>
                  <a:pt x="2226583" y="2154219"/>
                </a:lnTo>
                <a:lnTo>
                  <a:pt x="0" y="2154219"/>
                </a:lnTo>
                <a:lnTo>
                  <a:pt x="0" y="0"/>
                </a:lnTo>
                <a:close/>
              </a:path>
            </a:pathLst>
          </a:custGeom>
          <a:blipFill>
            <a:blip r:embed="rId3">
              <a:alphaModFix amt="68000"/>
              <a:extLst>
                <a:ext uri="{96DAC541-7B7A-43D3-8B79-37D633B846F1}">
                  <asvg:svgBlip xmlns:asvg="http://schemas.microsoft.com/office/drawing/2016/SVG/main" r:embed="rId4"/>
                </a:ext>
              </a:extLst>
            </a:blip>
            <a:stretch>
              <a:fillRect/>
            </a:stretch>
          </a:blipFill>
        </p:spPr>
      </p:sp>
      <p:sp>
        <p:nvSpPr>
          <p:cNvPr id="5" name="Freeform 5"/>
          <p:cNvSpPr/>
          <p:nvPr/>
        </p:nvSpPr>
        <p:spPr>
          <a:xfrm>
            <a:off x="1260692" y="5118610"/>
            <a:ext cx="1484389" cy="1436146"/>
          </a:xfrm>
          <a:custGeom>
            <a:avLst/>
            <a:gdLst/>
            <a:ahLst/>
            <a:cxnLst/>
            <a:rect l="l" t="t" r="r" b="b"/>
            <a:pathLst>
              <a:path w="2226583" h="2154219">
                <a:moveTo>
                  <a:pt x="0" y="0"/>
                </a:moveTo>
                <a:lnTo>
                  <a:pt x="2226583" y="0"/>
                </a:lnTo>
                <a:lnTo>
                  <a:pt x="2226583" y="2154219"/>
                </a:lnTo>
                <a:lnTo>
                  <a:pt x="0" y="2154219"/>
                </a:lnTo>
                <a:lnTo>
                  <a:pt x="0" y="0"/>
                </a:lnTo>
                <a:close/>
              </a:path>
            </a:pathLst>
          </a:custGeom>
          <a:blipFill>
            <a:blip r:embed="rId3">
              <a:alphaModFix amt="65999"/>
              <a:extLst>
                <a:ext uri="{96DAC541-7B7A-43D3-8B79-37D633B846F1}">
                  <asvg:svgBlip xmlns:asvg="http://schemas.microsoft.com/office/drawing/2016/SVG/main" r:embed="rId4"/>
                </a:ext>
              </a:extLst>
            </a:blip>
            <a:stretch>
              <a:fillRect/>
            </a:stretch>
          </a:blipFill>
        </p:spPr>
      </p:sp>
      <p:sp>
        <p:nvSpPr>
          <p:cNvPr id="6" name="Freeform 6"/>
          <p:cNvSpPr/>
          <p:nvPr/>
        </p:nvSpPr>
        <p:spPr>
          <a:xfrm>
            <a:off x="2221331" y="5118610"/>
            <a:ext cx="1484389" cy="1436146"/>
          </a:xfrm>
          <a:custGeom>
            <a:avLst/>
            <a:gdLst/>
            <a:ahLst/>
            <a:cxnLst/>
            <a:rect l="l" t="t" r="r" b="b"/>
            <a:pathLst>
              <a:path w="2226583" h="2154219">
                <a:moveTo>
                  <a:pt x="0" y="0"/>
                </a:moveTo>
                <a:lnTo>
                  <a:pt x="2226583" y="0"/>
                </a:lnTo>
                <a:lnTo>
                  <a:pt x="2226583" y="2154219"/>
                </a:lnTo>
                <a:lnTo>
                  <a:pt x="0" y="2154219"/>
                </a:lnTo>
                <a:lnTo>
                  <a:pt x="0" y="0"/>
                </a:lnTo>
                <a:close/>
              </a:path>
            </a:pathLst>
          </a:custGeom>
          <a:blipFill>
            <a:blip r:embed="rId3">
              <a:alphaModFix amt="72000"/>
              <a:extLst>
                <a:ext uri="{96DAC541-7B7A-43D3-8B79-37D633B846F1}">
                  <asvg:svgBlip xmlns:asvg="http://schemas.microsoft.com/office/drawing/2016/SVG/main" r:embed="rId4"/>
                </a:ext>
              </a:extLst>
            </a:blip>
            <a:stretch>
              <a:fillRect/>
            </a:stretch>
          </a:blipFill>
        </p:spPr>
      </p:sp>
      <p:sp>
        <p:nvSpPr>
          <p:cNvPr id="7" name="Freeform 7"/>
          <p:cNvSpPr/>
          <p:nvPr/>
        </p:nvSpPr>
        <p:spPr>
          <a:xfrm>
            <a:off x="3355430" y="5140691"/>
            <a:ext cx="1484389" cy="1436146"/>
          </a:xfrm>
          <a:custGeom>
            <a:avLst/>
            <a:gdLst/>
            <a:ahLst/>
            <a:cxnLst/>
            <a:rect l="l" t="t" r="r" b="b"/>
            <a:pathLst>
              <a:path w="2226583" h="2154219">
                <a:moveTo>
                  <a:pt x="0" y="0"/>
                </a:moveTo>
                <a:lnTo>
                  <a:pt x="2226583" y="0"/>
                </a:lnTo>
                <a:lnTo>
                  <a:pt x="2226583" y="2154219"/>
                </a:lnTo>
                <a:lnTo>
                  <a:pt x="0" y="215421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TextBox 8"/>
          <p:cNvSpPr txBox="1"/>
          <p:nvPr/>
        </p:nvSpPr>
        <p:spPr>
          <a:xfrm>
            <a:off x="2002886" y="609600"/>
            <a:ext cx="8186229" cy="1333698"/>
          </a:xfrm>
          <a:prstGeom prst="rect">
            <a:avLst/>
          </a:prstGeom>
        </p:spPr>
        <p:txBody>
          <a:bodyPr lIns="0" tIns="0" rIns="0" bIns="0" rtlCol="0" anchor="t">
            <a:spAutoFit/>
          </a:bodyPr>
          <a:lstStyle/>
          <a:p>
            <a:pPr algn="ctr">
              <a:lnSpc>
                <a:spcPts val="5213"/>
              </a:lnSpc>
            </a:pPr>
            <a:r>
              <a:rPr lang="en-US" sz="3700" b="1" i="1" dirty="0">
                <a:solidFill>
                  <a:srgbClr val="FFFFFF"/>
                </a:solidFill>
                <a:latin typeface="Open Sans 2 Bold Italics"/>
                <a:ea typeface="Open Sans 2 Bold Italics"/>
                <a:cs typeface="Open Sans 2 Bold Italics"/>
                <a:sym typeface="Open Sans 2 Bold Italics"/>
              </a:rPr>
              <a:t>STORIA DELLE CIAMBELLE AL VINO</a:t>
            </a:r>
          </a:p>
        </p:txBody>
      </p:sp>
    </p:spTree>
    <p:extLst>
      <p:ext uri="{BB962C8B-B14F-4D97-AF65-F5344CB8AC3E}">
        <p14:creationId xmlns:p14="http://schemas.microsoft.com/office/powerpoint/2010/main" val="37054417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Freeform 2"/>
          <p:cNvSpPr/>
          <p:nvPr/>
        </p:nvSpPr>
        <p:spPr>
          <a:xfrm>
            <a:off x="8595622" y="37255"/>
            <a:ext cx="2654472" cy="3219129"/>
          </a:xfrm>
          <a:custGeom>
            <a:avLst/>
            <a:gdLst/>
            <a:ahLst/>
            <a:cxnLst/>
            <a:rect l="l" t="t" r="r" b="b"/>
            <a:pathLst>
              <a:path w="3981708" h="5175148">
                <a:moveTo>
                  <a:pt x="0" y="0"/>
                </a:moveTo>
                <a:lnTo>
                  <a:pt x="3981708" y="0"/>
                </a:lnTo>
                <a:lnTo>
                  <a:pt x="3981708" y="5175148"/>
                </a:lnTo>
                <a:lnTo>
                  <a:pt x="0" y="5175148"/>
                </a:lnTo>
                <a:lnTo>
                  <a:pt x="0" y="0"/>
                </a:lnTo>
                <a:close/>
              </a:path>
            </a:pathLst>
          </a:custGeom>
          <a:blipFill>
            <a:blip r:embed="rId2"/>
            <a:stretch>
              <a:fillRect t="-7809" b="-7809"/>
            </a:stretch>
          </a:blipFill>
        </p:spPr>
      </p:sp>
      <p:sp>
        <p:nvSpPr>
          <p:cNvPr id="3" name="Freeform 3"/>
          <p:cNvSpPr/>
          <p:nvPr/>
        </p:nvSpPr>
        <p:spPr>
          <a:xfrm>
            <a:off x="362164" y="103751"/>
            <a:ext cx="3475643" cy="2677039"/>
          </a:xfrm>
          <a:custGeom>
            <a:avLst/>
            <a:gdLst/>
            <a:ahLst/>
            <a:cxnLst/>
            <a:rect l="l" t="t" r="r" b="b"/>
            <a:pathLst>
              <a:path w="5213465" h="4015559">
                <a:moveTo>
                  <a:pt x="0" y="0"/>
                </a:moveTo>
                <a:lnTo>
                  <a:pt x="5213465" y="0"/>
                </a:lnTo>
                <a:lnTo>
                  <a:pt x="5213465" y="4015559"/>
                </a:lnTo>
                <a:lnTo>
                  <a:pt x="0" y="4015559"/>
                </a:lnTo>
                <a:lnTo>
                  <a:pt x="0" y="0"/>
                </a:lnTo>
                <a:close/>
              </a:path>
            </a:pathLst>
          </a:custGeom>
          <a:blipFill>
            <a:blip r:embed="rId3"/>
            <a:stretch>
              <a:fillRect l="-7298" t="-2441" b="-2441"/>
            </a:stretch>
          </a:blipFill>
        </p:spPr>
      </p:sp>
      <p:sp>
        <p:nvSpPr>
          <p:cNvPr id="4" name="TextBox 4"/>
          <p:cNvSpPr txBox="1"/>
          <p:nvPr/>
        </p:nvSpPr>
        <p:spPr>
          <a:xfrm>
            <a:off x="3706235" y="106469"/>
            <a:ext cx="4779531" cy="1102866"/>
          </a:xfrm>
          <a:prstGeom prst="rect">
            <a:avLst/>
          </a:prstGeom>
        </p:spPr>
        <p:txBody>
          <a:bodyPr lIns="0" tIns="0" rIns="0" bIns="0" rtlCol="0" anchor="t">
            <a:spAutoFit/>
          </a:bodyPr>
          <a:lstStyle/>
          <a:p>
            <a:pPr algn="ctr">
              <a:lnSpc>
                <a:spcPts val="8586"/>
              </a:lnSpc>
            </a:pPr>
            <a:r>
              <a:rPr lang="en-US" sz="6100" b="1" i="1">
                <a:solidFill>
                  <a:srgbClr val="FFFFFF"/>
                </a:solidFill>
                <a:latin typeface="Open Sans 2 Bold Italics"/>
                <a:ea typeface="Open Sans 2 Bold Italics"/>
                <a:cs typeface="Open Sans 2 Bold Italics"/>
                <a:sym typeface="Open Sans 2 Bold Italics"/>
              </a:rPr>
              <a:t>TOZZETTI</a:t>
            </a:r>
          </a:p>
        </p:txBody>
      </p:sp>
      <p:sp>
        <p:nvSpPr>
          <p:cNvPr id="5" name="TextBox 5"/>
          <p:cNvSpPr txBox="1"/>
          <p:nvPr/>
        </p:nvSpPr>
        <p:spPr>
          <a:xfrm>
            <a:off x="3383555" y="1339112"/>
            <a:ext cx="6539303" cy="846386"/>
          </a:xfrm>
          <a:prstGeom prst="rect">
            <a:avLst/>
          </a:prstGeom>
        </p:spPr>
        <p:txBody>
          <a:bodyPr lIns="0" tIns="0" rIns="0" bIns="0" rtlCol="0" anchor="t">
            <a:spAutoFit/>
          </a:bodyPr>
          <a:lstStyle/>
          <a:p>
            <a:pPr marL="505635" lvl="1" indent="-252817">
              <a:lnSpc>
                <a:spcPts val="3278"/>
              </a:lnSpc>
              <a:buFont typeface="Arial"/>
              <a:buChar char="•"/>
            </a:pPr>
            <a:r>
              <a:rPr lang="en-US" sz="2300" b="1" i="1">
                <a:solidFill>
                  <a:srgbClr val="FFFFFF"/>
                </a:solidFill>
                <a:latin typeface="Open Sans 2 Bold Italics"/>
                <a:ea typeface="Open Sans 2 Bold Italics"/>
                <a:cs typeface="Open Sans 2 Bold Italics"/>
                <a:sym typeface="Open Sans 2 Bold Italics"/>
              </a:rPr>
              <a:t>Tempo di preparazione: 10 minuti</a:t>
            </a:r>
          </a:p>
          <a:p>
            <a:pPr marL="505635" lvl="1" indent="-252817">
              <a:lnSpc>
                <a:spcPts val="3278"/>
              </a:lnSpc>
              <a:buFont typeface="Arial"/>
              <a:buChar char="•"/>
            </a:pPr>
            <a:r>
              <a:rPr lang="en-US" sz="2300" b="1" i="1">
                <a:solidFill>
                  <a:srgbClr val="FFFFFF"/>
                </a:solidFill>
                <a:latin typeface="Open Sans 2 Bold Italics"/>
                <a:ea typeface="Open Sans 2 Bold Italics"/>
                <a:cs typeface="Open Sans 2 Bold Italics"/>
                <a:sym typeface="Open Sans 2 Bold Italics"/>
              </a:rPr>
              <a:t>Tempo di cottura:30 minuti</a:t>
            </a:r>
          </a:p>
        </p:txBody>
      </p:sp>
      <p:sp>
        <p:nvSpPr>
          <p:cNvPr id="6" name="TextBox 6"/>
          <p:cNvSpPr txBox="1"/>
          <p:nvPr/>
        </p:nvSpPr>
        <p:spPr>
          <a:xfrm>
            <a:off x="418427" y="2780790"/>
            <a:ext cx="1839581" cy="371897"/>
          </a:xfrm>
          <a:prstGeom prst="rect">
            <a:avLst/>
          </a:prstGeom>
        </p:spPr>
        <p:txBody>
          <a:bodyPr wrap="square" lIns="0" tIns="0" rIns="0" bIns="0" rtlCol="0" anchor="t">
            <a:spAutoFit/>
          </a:bodyPr>
          <a:lstStyle/>
          <a:p>
            <a:pPr algn="ctr">
              <a:lnSpc>
                <a:spcPts val="2880"/>
              </a:lnSpc>
            </a:pPr>
            <a:r>
              <a:rPr lang="en-US" sz="2100" b="1" i="1" dirty="0">
                <a:solidFill>
                  <a:srgbClr val="FFFFFF"/>
                </a:solidFill>
                <a:latin typeface="Open Sans 2 Bold Italics"/>
                <a:ea typeface="Open Sans 2 Bold Italics"/>
                <a:cs typeface="Open Sans 2 Bold Italics"/>
                <a:sym typeface="Open Sans 2 Bold Italics"/>
              </a:rPr>
              <a:t>INGRADIENTI:</a:t>
            </a:r>
          </a:p>
        </p:txBody>
      </p:sp>
      <p:sp>
        <p:nvSpPr>
          <p:cNvPr id="7" name="TextBox 7"/>
          <p:cNvSpPr txBox="1"/>
          <p:nvPr/>
        </p:nvSpPr>
        <p:spPr>
          <a:xfrm>
            <a:off x="363378" y="3405899"/>
            <a:ext cx="4228163" cy="3000821"/>
          </a:xfrm>
          <a:prstGeom prst="rect">
            <a:avLst/>
          </a:prstGeom>
        </p:spPr>
        <p:txBody>
          <a:bodyPr lIns="0" tIns="0" rIns="0" bIns="0" rtlCol="0" anchor="t">
            <a:spAutoFit/>
          </a:bodyPr>
          <a:lstStyle/>
          <a:p>
            <a:pPr marL="403274" lvl="1" indent="-201637">
              <a:lnSpc>
                <a:spcPts val="2614"/>
              </a:lnSpc>
              <a:buFont typeface="Arial"/>
              <a:buChar char="•"/>
            </a:pPr>
            <a:r>
              <a:rPr lang="en-US" sz="1900" b="1" i="1">
                <a:solidFill>
                  <a:srgbClr val="FFFFFF"/>
                </a:solidFill>
                <a:latin typeface="Open Sans 2 Bold Italics"/>
                <a:ea typeface="Open Sans 2 Bold Italics"/>
                <a:cs typeface="Open Sans 2 Bold Italics"/>
                <a:sym typeface="Open Sans 2 Bold Italics"/>
              </a:rPr>
              <a:t>8 uova</a:t>
            </a:r>
          </a:p>
          <a:p>
            <a:pPr marL="403274" lvl="1" indent="-201637">
              <a:lnSpc>
                <a:spcPts val="2614"/>
              </a:lnSpc>
              <a:buFont typeface="Arial"/>
              <a:buChar char="•"/>
            </a:pPr>
            <a:r>
              <a:rPr lang="en-US" sz="1900" b="1" i="1">
                <a:solidFill>
                  <a:srgbClr val="FFFFFF"/>
                </a:solidFill>
                <a:latin typeface="Open Sans 2 Bold Italics"/>
                <a:ea typeface="Open Sans 2 Bold Italics"/>
                <a:cs typeface="Open Sans 2 Bold Italics"/>
                <a:sym typeface="Open Sans 2 Bold Italics"/>
              </a:rPr>
              <a:t>4 rossi d’uova</a:t>
            </a:r>
          </a:p>
          <a:p>
            <a:pPr marL="403274" lvl="1" indent="-201637">
              <a:lnSpc>
                <a:spcPts val="2614"/>
              </a:lnSpc>
              <a:buFont typeface="Arial"/>
              <a:buChar char="•"/>
            </a:pPr>
            <a:r>
              <a:rPr lang="en-US" sz="1900" b="1" i="1">
                <a:solidFill>
                  <a:srgbClr val="FFFFFF"/>
                </a:solidFill>
                <a:latin typeface="Open Sans 2 Bold Italics"/>
                <a:ea typeface="Open Sans 2 Bold Italics"/>
                <a:cs typeface="Open Sans 2 Bold Italics"/>
                <a:sym typeface="Open Sans 2 Bold Italics"/>
              </a:rPr>
              <a:t>1 b. e mezza di lievito</a:t>
            </a:r>
          </a:p>
          <a:p>
            <a:pPr marL="403274" lvl="1" indent="-201637">
              <a:lnSpc>
                <a:spcPts val="2614"/>
              </a:lnSpc>
              <a:buFont typeface="Arial"/>
              <a:buChar char="•"/>
            </a:pPr>
            <a:r>
              <a:rPr lang="en-US" sz="1900" b="1" i="1">
                <a:solidFill>
                  <a:srgbClr val="FFFFFF"/>
                </a:solidFill>
                <a:latin typeface="Open Sans 2 Bold Italics"/>
                <a:ea typeface="Open Sans 2 Bold Italics"/>
                <a:cs typeface="Open Sans 2 Bold Italics"/>
                <a:sym typeface="Open Sans 2 Bold Italics"/>
              </a:rPr>
              <a:t>limone grattuggiato q.b</a:t>
            </a:r>
          </a:p>
          <a:p>
            <a:pPr marL="403274" lvl="1" indent="-201637">
              <a:lnSpc>
                <a:spcPts val="2614"/>
              </a:lnSpc>
              <a:buFont typeface="Arial"/>
              <a:buChar char="•"/>
            </a:pPr>
            <a:r>
              <a:rPr lang="en-US" sz="1900" b="1" i="1">
                <a:solidFill>
                  <a:srgbClr val="FFFFFF"/>
                </a:solidFill>
                <a:latin typeface="Open Sans 2 Bold Italics"/>
                <a:ea typeface="Open Sans 2 Bold Italics"/>
                <a:cs typeface="Open Sans 2 Bold Italics"/>
                <a:sym typeface="Open Sans 2 Bold Italics"/>
              </a:rPr>
              <a:t>500 gr di zucchero</a:t>
            </a:r>
          </a:p>
          <a:p>
            <a:pPr marL="403274" lvl="1" indent="-201637">
              <a:lnSpc>
                <a:spcPts val="2614"/>
              </a:lnSpc>
              <a:buFont typeface="Arial"/>
              <a:buChar char="•"/>
            </a:pPr>
            <a:r>
              <a:rPr lang="en-US" sz="1900" b="1" i="1">
                <a:solidFill>
                  <a:srgbClr val="FFFFFF"/>
                </a:solidFill>
                <a:latin typeface="Open Sans 2 Bold Italics"/>
                <a:ea typeface="Open Sans 2 Bold Italics"/>
                <a:cs typeface="Open Sans 2 Bold Italics"/>
                <a:sym typeface="Open Sans 2 Bold Italics"/>
              </a:rPr>
              <a:t>300 gr di strutto</a:t>
            </a:r>
          </a:p>
          <a:p>
            <a:pPr marL="403274" lvl="1" indent="-201637">
              <a:lnSpc>
                <a:spcPts val="2614"/>
              </a:lnSpc>
              <a:buFont typeface="Arial"/>
              <a:buChar char="•"/>
            </a:pPr>
            <a:r>
              <a:rPr lang="en-US" sz="1900" b="1" i="1">
                <a:solidFill>
                  <a:srgbClr val="FFFFFF"/>
                </a:solidFill>
                <a:latin typeface="Open Sans 2 Bold Italics"/>
                <a:ea typeface="Open Sans 2 Bold Italics"/>
                <a:cs typeface="Open Sans 2 Bold Italics"/>
                <a:sym typeface="Open Sans 2 Bold Italics"/>
              </a:rPr>
              <a:t>1 b. di sambuca</a:t>
            </a:r>
          </a:p>
          <a:p>
            <a:pPr marL="403274" lvl="1" indent="-201637">
              <a:lnSpc>
                <a:spcPts val="2614"/>
              </a:lnSpc>
              <a:buFont typeface="Arial"/>
              <a:buChar char="•"/>
            </a:pPr>
            <a:r>
              <a:rPr lang="en-US" sz="1900" b="1" i="1">
                <a:solidFill>
                  <a:srgbClr val="FFFFFF"/>
                </a:solidFill>
                <a:latin typeface="Open Sans 2 Bold Italics"/>
                <a:ea typeface="Open Sans 2 Bold Italics"/>
                <a:cs typeface="Open Sans 2 Bold Italics"/>
                <a:sym typeface="Open Sans 2 Bold Italics"/>
              </a:rPr>
              <a:t>500 gr di mandorle tostate</a:t>
            </a:r>
          </a:p>
          <a:p>
            <a:pPr marL="403274" lvl="1" indent="-201637">
              <a:lnSpc>
                <a:spcPts val="2614"/>
              </a:lnSpc>
              <a:buFont typeface="Arial"/>
              <a:buChar char="•"/>
            </a:pPr>
            <a:r>
              <a:rPr lang="en-US" sz="1900" b="1" i="1">
                <a:solidFill>
                  <a:srgbClr val="FFFFFF"/>
                </a:solidFill>
                <a:latin typeface="Open Sans 2 Bold Italics"/>
                <a:ea typeface="Open Sans 2 Bold Italics"/>
                <a:cs typeface="Open Sans 2 Bold Italics"/>
                <a:sym typeface="Open Sans 2 Bold Italics"/>
              </a:rPr>
              <a:t>farina q.b</a:t>
            </a:r>
          </a:p>
        </p:txBody>
      </p:sp>
      <p:sp>
        <p:nvSpPr>
          <p:cNvPr id="8" name="TextBox 8"/>
          <p:cNvSpPr txBox="1"/>
          <p:nvPr/>
        </p:nvSpPr>
        <p:spPr>
          <a:xfrm>
            <a:off x="4661441" y="2787139"/>
            <a:ext cx="2140575" cy="743793"/>
          </a:xfrm>
          <a:prstGeom prst="rect">
            <a:avLst/>
          </a:prstGeom>
        </p:spPr>
        <p:txBody>
          <a:bodyPr wrap="square" lIns="0" tIns="0" rIns="0" bIns="0" rtlCol="0" anchor="t">
            <a:spAutoFit/>
          </a:bodyPr>
          <a:lstStyle/>
          <a:p>
            <a:pPr algn="ctr">
              <a:lnSpc>
                <a:spcPts val="2884"/>
              </a:lnSpc>
            </a:pPr>
            <a:r>
              <a:rPr lang="en-US" sz="2100" b="1" i="1" dirty="0">
                <a:solidFill>
                  <a:srgbClr val="FFFFFF"/>
                </a:solidFill>
                <a:latin typeface="Open Sans 2 Bold Italics"/>
                <a:ea typeface="Open Sans 2 Bold Italics"/>
                <a:cs typeface="Open Sans 2 Bold Italics"/>
                <a:sym typeface="Open Sans 2 Bold Italics"/>
              </a:rPr>
              <a:t>PREPARAZIONE:</a:t>
            </a:r>
          </a:p>
        </p:txBody>
      </p:sp>
      <p:sp>
        <p:nvSpPr>
          <p:cNvPr id="9" name="TextBox 9"/>
          <p:cNvSpPr txBox="1"/>
          <p:nvPr/>
        </p:nvSpPr>
        <p:spPr>
          <a:xfrm>
            <a:off x="4591541" y="3399549"/>
            <a:ext cx="6099175" cy="2462213"/>
          </a:xfrm>
          <a:prstGeom prst="rect">
            <a:avLst/>
          </a:prstGeom>
        </p:spPr>
        <p:txBody>
          <a:bodyPr lIns="0" tIns="0" rIns="0" bIns="0" rtlCol="0" anchor="t">
            <a:spAutoFit/>
          </a:bodyPr>
          <a:lstStyle/>
          <a:p>
            <a:pPr>
              <a:lnSpc>
                <a:spcPts val="3172"/>
              </a:lnSpc>
            </a:pPr>
            <a:r>
              <a:rPr lang="en-US" sz="2300" b="1" i="1" dirty="0">
                <a:solidFill>
                  <a:srgbClr val="FFFFFF"/>
                </a:solidFill>
                <a:latin typeface="Open Sans 2 Bold Italics"/>
                <a:ea typeface="Open Sans 2 Bold Italics"/>
                <a:cs typeface="Open Sans 2 Bold Italics"/>
                <a:sym typeface="Open Sans 2 Bold Italics"/>
              </a:rPr>
              <a:t>Si </a:t>
            </a:r>
            <a:r>
              <a:rPr lang="en-US" sz="2300" b="1" i="1" dirty="0" err="1">
                <a:solidFill>
                  <a:srgbClr val="FFFFFF"/>
                </a:solidFill>
                <a:latin typeface="Open Sans 2 Bold Italics"/>
                <a:ea typeface="Open Sans 2 Bold Italics"/>
                <a:cs typeface="Open Sans 2 Bold Italics"/>
                <a:sym typeface="Open Sans 2 Bold Italics"/>
              </a:rPr>
              <a:t>impastano</a:t>
            </a:r>
            <a:r>
              <a:rPr lang="en-US" sz="2300" b="1" i="1" dirty="0">
                <a:solidFill>
                  <a:srgbClr val="FFFFFF"/>
                </a:solidFill>
                <a:latin typeface="Open Sans 2 Bold Italics"/>
                <a:ea typeface="Open Sans 2 Bold Italics"/>
                <a:cs typeface="Open Sans 2 Bold Italics"/>
                <a:sym typeface="Open Sans 2 Bold Italics"/>
              </a:rPr>
              <a:t> </a:t>
            </a:r>
            <a:r>
              <a:rPr lang="en-US" sz="2300" b="1" i="1" dirty="0" err="1">
                <a:solidFill>
                  <a:srgbClr val="FFFFFF"/>
                </a:solidFill>
                <a:latin typeface="Open Sans 2 Bold Italics"/>
                <a:ea typeface="Open Sans 2 Bold Italics"/>
                <a:cs typeface="Open Sans 2 Bold Italics"/>
                <a:sym typeface="Open Sans 2 Bold Italics"/>
              </a:rPr>
              <a:t>tutti</a:t>
            </a:r>
            <a:r>
              <a:rPr lang="en-US" sz="2300" b="1" i="1" dirty="0">
                <a:solidFill>
                  <a:srgbClr val="FFFFFF"/>
                </a:solidFill>
                <a:latin typeface="Open Sans 2 Bold Italics"/>
                <a:ea typeface="Open Sans 2 Bold Italics"/>
                <a:cs typeface="Open Sans 2 Bold Italics"/>
                <a:sym typeface="Open Sans 2 Bold Italics"/>
              </a:rPr>
              <a:t> </a:t>
            </a:r>
            <a:r>
              <a:rPr lang="en-US" sz="2300" b="1" i="1" dirty="0" err="1">
                <a:solidFill>
                  <a:srgbClr val="FFFFFF"/>
                </a:solidFill>
                <a:latin typeface="Open Sans 2 Bold Italics"/>
                <a:ea typeface="Open Sans 2 Bold Italics"/>
                <a:cs typeface="Open Sans 2 Bold Italics"/>
                <a:sym typeface="Open Sans 2 Bold Italics"/>
              </a:rPr>
              <a:t>gli</a:t>
            </a:r>
            <a:r>
              <a:rPr lang="en-US" sz="2300" b="1" i="1" dirty="0">
                <a:solidFill>
                  <a:srgbClr val="FFFFFF"/>
                </a:solidFill>
                <a:latin typeface="Open Sans 2 Bold Italics"/>
                <a:ea typeface="Open Sans 2 Bold Italics"/>
                <a:cs typeface="Open Sans 2 Bold Italics"/>
                <a:sym typeface="Open Sans 2 Bold Italics"/>
              </a:rPr>
              <a:t> </a:t>
            </a:r>
            <a:r>
              <a:rPr lang="en-US" sz="2300" b="1" i="1" dirty="0" err="1">
                <a:solidFill>
                  <a:srgbClr val="FFFFFF"/>
                </a:solidFill>
                <a:latin typeface="Open Sans 2 Bold Italics"/>
                <a:ea typeface="Open Sans 2 Bold Italics"/>
                <a:cs typeface="Open Sans 2 Bold Italics"/>
                <a:sym typeface="Open Sans 2 Bold Italics"/>
              </a:rPr>
              <a:t>ingredienti</a:t>
            </a:r>
            <a:r>
              <a:rPr lang="en-US" sz="2300" b="1" i="1" dirty="0">
                <a:solidFill>
                  <a:srgbClr val="FFFFFF"/>
                </a:solidFill>
                <a:latin typeface="Open Sans 2 Bold Italics"/>
                <a:ea typeface="Open Sans 2 Bold Italics"/>
                <a:cs typeface="Open Sans 2 Bold Italics"/>
                <a:sym typeface="Open Sans 2 Bold Italics"/>
              </a:rPr>
              <a:t> e </a:t>
            </a:r>
            <a:r>
              <a:rPr lang="en-US" sz="2300" b="1" i="1" dirty="0" err="1">
                <a:solidFill>
                  <a:srgbClr val="FFFFFF"/>
                </a:solidFill>
                <a:latin typeface="Open Sans 2 Bold Italics"/>
                <a:ea typeface="Open Sans 2 Bold Italics"/>
                <a:cs typeface="Open Sans 2 Bold Italics"/>
                <a:sym typeface="Open Sans 2 Bold Italics"/>
              </a:rPr>
              <a:t>si</a:t>
            </a:r>
            <a:r>
              <a:rPr lang="en-US" sz="2300" b="1" i="1" dirty="0">
                <a:solidFill>
                  <a:srgbClr val="FFFFFF"/>
                </a:solidFill>
                <a:latin typeface="Open Sans 2 Bold Italics"/>
                <a:ea typeface="Open Sans 2 Bold Italics"/>
                <a:cs typeface="Open Sans 2 Bold Italics"/>
                <a:sym typeface="Open Sans 2 Bold Italics"/>
              </a:rPr>
              <a:t> </a:t>
            </a:r>
            <a:r>
              <a:rPr lang="en-US" sz="2300" b="1" i="1" dirty="0" err="1">
                <a:solidFill>
                  <a:srgbClr val="FFFFFF"/>
                </a:solidFill>
                <a:latin typeface="Open Sans 2 Bold Italics"/>
                <a:ea typeface="Open Sans 2 Bold Italics"/>
                <a:cs typeface="Open Sans 2 Bold Italics"/>
                <a:sym typeface="Open Sans 2 Bold Italics"/>
              </a:rPr>
              <a:t>fanno</a:t>
            </a:r>
            <a:r>
              <a:rPr lang="en-US" sz="2300" b="1" i="1" dirty="0">
                <a:solidFill>
                  <a:srgbClr val="FFFFFF"/>
                </a:solidFill>
                <a:latin typeface="Open Sans 2 Bold Italics"/>
                <a:ea typeface="Open Sans 2 Bold Italics"/>
                <a:cs typeface="Open Sans 2 Bold Italics"/>
                <a:sym typeface="Open Sans 2 Bold Italics"/>
              </a:rPr>
              <a:t> </a:t>
            </a:r>
            <a:r>
              <a:rPr lang="en-US" sz="2300" b="1" i="1" dirty="0" err="1">
                <a:solidFill>
                  <a:srgbClr val="FFFFFF"/>
                </a:solidFill>
                <a:latin typeface="Open Sans 2 Bold Italics"/>
                <a:ea typeface="Open Sans 2 Bold Italics"/>
                <a:cs typeface="Open Sans 2 Bold Italics"/>
                <a:sym typeface="Open Sans 2 Bold Italics"/>
              </a:rPr>
              <a:t>dei</a:t>
            </a:r>
            <a:r>
              <a:rPr lang="en-US" sz="2300" b="1" i="1" dirty="0">
                <a:solidFill>
                  <a:srgbClr val="FFFFFF"/>
                </a:solidFill>
                <a:latin typeface="Open Sans 2 Bold Italics"/>
                <a:ea typeface="Open Sans 2 Bold Italics"/>
                <a:cs typeface="Open Sans 2 Bold Italics"/>
                <a:sym typeface="Open Sans 2 Bold Italics"/>
              </a:rPr>
              <a:t> biscotti </a:t>
            </a:r>
            <a:r>
              <a:rPr lang="en-US" sz="2300" b="1" i="1" dirty="0" err="1">
                <a:solidFill>
                  <a:srgbClr val="FFFFFF"/>
                </a:solidFill>
                <a:latin typeface="Open Sans 2 Bold Italics"/>
                <a:ea typeface="Open Sans 2 Bold Italics"/>
                <a:cs typeface="Open Sans 2 Bold Italics"/>
                <a:sym typeface="Open Sans 2 Bold Italics"/>
              </a:rPr>
              <a:t>lunghi</a:t>
            </a:r>
            <a:r>
              <a:rPr lang="en-US" sz="2300" b="1" i="1" dirty="0">
                <a:solidFill>
                  <a:srgbClr val="FFFFFF"/>
                </a:solidFill>
                <a:latin typeface="Open Sans 2 Bold Italics"/>
                <a:ea typeface="Open Sans 2 Bold Italics"/>
                <a:cs typeface="Open Sans 2 Bold Italics"/>
                <a:sym typeface="Open Sans 2 Bold Italics"/>
              </a:rPr>
              <a:t> </a:t>
            </a:r>
            <a:r>
              <a:rPr lang="en-US" sz="2300" b="1" i="1" dirty="0" err="1">
                <a:solidFill>
                  <a:srgbClr val="FFFFFF"/>
                </a:solidFill>
                <a:latin typeface="Open Sans 2 Bold Italics"/>
                <a:ea typeface="Open Sans 2 Bold Italics"/>
                <a:cs typeface="Open Sans 2 Bold Italics"/>
                <a:sym typeface="Open Sans 2 Bold Italics"/>
              </a:rPr>
              <a:t>che</a:t>
            </a:r>
            <a:r>
              <a:rPr lang="en-US" sz="2300" b="1" i="1" dirty="0">
                <a:solidFill>
                  <a:srgbClr val="FFFFFF"/>
                </a:solidFill>
                <a:latin typeface="Open Sans 2 Bold Italics"/>
                <a:ea typeface="Open Sans 2 Bold Italics"/>
                <a:cs typeface="Open Sans 2 Bold Italics"/>
                <a:sym typeface="Open Sans 2 Bold Italics"/>
              </a:rPr>
              <a:t> </a:t>
            </a:r>
            <a:r>
              <a:rPr lang="en-US" sz="2300" b="1" i="1" dirty="0" err="1">
                <a:solidFill>
                  <a:srgbClr val="FFFFFF"/>
                </a:solidFill>
                <a:latin typeface="Open Sans 2 Bold Italics"/>
                <a:ea typeface="Open Sans 2 Bold Italics"/>
                <a:cs typeface="Open Sans 2 Bold Italics"/>
                <a:sym typeface="Open Sans 2 Bold Italics"/>
              </a:rPr>
              <a:t>si</a:t>
            </a:r>
            <a:r>
              <a:rPr lang="en-US" sz="2300" b="1" i="1" dirty="0">
                <a:solidFill>
                  <a:srgbClr val="FFFFFF"/>
                </a:solidFill>
                <a:latin typeface="Open Sans 2 Bold Italics"/>
                <a:ea typeface="Open Sans 2 Bold Italics"/>
                <a:cs typeface="Open Sans 2 Bold Italics"/>
                <a:sym typeface="Open Sans 2 Bold Italics"/>
              </a:rPr>
              <a:t> </a:t>
            </a:r>
            <a:r>
              <a:rPr lang="en-US" sz="2300" b="1" i="1" dirty="0" err="1">
                <a:solidFill>
                  <a:srgbClr val="FFFFFF"/>
                </a:solidFill>
                <a:latin typeface="Open Sans 2 Bold Italics"/>
                <a:ea typeface="Open Sans 2 Bold Italics"/>
                <a:cs typeface="Open Sans 2 Bold Italics"/>
                <a:sym typeface="Open Sans 2 Bold Italics"/>
              </a:rPr>
              <a:t>mettono</a:t>
            </a:r>
            <a:r>
              <a:rPr lang="en-US" sz="2300" b="1" i="1" dirty="0">
                <a:solidFill>
                  <a:srgbClr val="FFFFFF"/>
                </a:solidFill>
                <a:latin typeface="Open Sans 2 Bold Italics"/>
                <a:ea typeface="Open Sans 2 Bold Italics"/>
                <a:cs typeface="Open Sans 2 Bold Italics"/>
                <a:sym typeface="Open Sans 2 Bold Italics"/>
              </a:rPr>
              <a:t> </a:t>
            </a:r>
            <a:r>
              <a:rPr lang="en-US" sz="2300" b="1" i="1" dirty="0" err="1">
                <a:solidFill>
                  <a:srgbClr val="FFFFFF"/>
                </a:solidFill>
                <a:latin typeface="Open Sans 2 Bold Italics"/>
                <a:ea typeface="Open Sans 2 Bold Italics"/>
                <a:cs typeface="Open Sans 2 Bold Italics"/>
                <a:sym typeface="Open Sans 2 Bold Italics"/>
              </a:rPr>
              <a:t>nel</a:t>
            </a:r>
            <a:r>
              <a:rPr lang="en-US" sz="2300" b="1" i="1" dirty="0">
                <a:solidFill>
                  <a:srgbClr val="FFFFFF"/>
                </a:solidFill>
                <a:latin typeface="Open Sans 2 Bold Italics"/>
                <a:ea typeface="Open Sans 2 Bold Italics"/>
                <a:cs typeface="Open Sans 2 Bold Italics"/>
                <a:sym typeface="Open Sans 2 Bold Italics"/>
              </a:rPr>
              <a:t> </a:t>
            </a:r>
            <a:r>
              <a:rPr lang="en-US" sz="2300" b="1" i="1" dirty="0" err="1">
                <a:solidFill>
                  <a:srgbClr val="FFFFFF"/>
                </a:solidFill>
                <a:latin typeface="Open Sans 2 Bold Italics"/>
                <a:ea typeface="Open Sans 2 Bold Italics"/>
                <a:cs typeface="Open Sans 2 Bold Italics"/>
                <a:sym typeface="Open Sans 2 Bold Italics"/>
              </a:rPr>
              <a:t>forno</a:t>
            </a:r>
            <a:r>
              <a:rPr lang="en-US" sz="2300" b="1" i="1" dirty="0">
                <a:solidFill>
                  <a:srgbClr val="FFFFFF"/>
                </a:solidFill>
                <a:latin typeface="Open Sans 2 Bold Italics"/>
                <a:ea typeface="Open Sans 2 Bold Italics"/>
                <a:cs typeface="Open Sans 2 Bold Italics"/>
                <a:sym typeface="Open Sans 2 Bold Italics"/>
              </a:rPr>
              <a:t> a 200°, a </a:t>
            </a:r>
            <a:r>
              <a:rPr lang="en-US" sz="2300" b="1" i="1" dirty="0" err="1">
                <a:solidFill>
                  <a:srgbClr val="FFFFFF"/>
                </a:solidFill>
                <a:latin typeface="Open Sans 2 Bold Italics"/>
                <a:ea typeface="Open Sans 2 Bold Italics"/>
                <a:cs typeface="Open Sans 2 Bold Italics"/>
                <a:sym typeface="Open Sans 2 Bold Italics"/>
              </a:rPr>
              <a:t>metà</a:t>
            </a:r>
            <a:r>
              <a:rPr lang="en-US" sz="2300" b="1" i="1" dirty="0">
                <a:solidFill>
                  <a:srgbClr val="FFFFFF"/>
                </a:solidFill>
                <a:latin typeface="Open Sans 2 Bold Italics"/>
                <a:ea typeface="Open Sans 2 Bold Italics"/>
                <a:cs typeface="Open Sans 2 Bold Italics"/>
                <a:sym typeface="Open Sans 2 Bold Italics"/>
              </a:rPr>
              <a:t> </a:t>
            </a:r>
            <a:r>
              <a:rPr lang="en-US" sz="2300" b="1" i="1" dirty="0" err="1">
                <a:solidFill>
                  <a:srgbClr val="FFFFFF"/>
                </a:solidFill>
                <a:latin typeface="Open Sans 2 Bold Italics"/>
                <a:ea typeface="Open Sans 2 Bold Italics"/>
                <a:cs typeface="Open Sans 2 Bold Italics"/>
                <a:sym typeface="Open Sans 2 Bold Italics"/>
              </a:rPr>
              <a:t>cottura</a:t>
            </a:r>
            <a:r>
              <a:rPr lang="en-US" sz="2300" b="1" i="1" dirty="0">
                <a:solidFill>
                  <a:srgbClr val="FFFFFF"/>
                </a:solidFill>
                <a:latin typeface="Open Sans 2 Bold Italics"/>
                <a:ea typeface="Open Sans 2 Bold Italics"/>
                <a:cs typeface="Open Sans 2 Bold Italics"/>
                <a:sym typeface="Open Sans 2 Bold Italics"/>
              </a:rPr>
              <a:t> </a:t>
            </a:r>
            <a:r>
              <a:rPr lang="en-US" sz="2300" b="1" i="1" dirty="0" err="1">
                <a:solidFill>
                  <a:srgbClr val="FFFFFF"/>
                </a:solidFill>
                <a:latin typeface="Open Sans 2 Bold Italics"/>
                <a:ea typeface="Open Sans 2 Bold Italics"/>
                <a:cs typeface="Open Sans 2 Bold Italics"/>
                <a:sym typeface="Open Sans 2 Bold Italics"/>
              </a:rPr>
              <a:t>quando</a:t>
            </a:r>
            <a:r>
              <a:rPr lang="en-US" sz="2300" b="1" i="1" dirty="0">
                <a:solidFill>
                  <a:srgbClr val="FFFFFF"/>
                </a:solidFill>
                <a:latin typeface="Open Sans 2 Bold Italics"/>
                <a:ea typeface="Open Sans 2 Bold Italics"/>
                <a:cs typeface="Open Sans 2 Bold Italics"/>
                <a:sym typeface="Open Sans 2 Bold Italics"/>
              </a:rPr>
              <a:t> </a:t>
            </a:r>
            <a:r>
              <a:rPr lang="en-US" sz="2300" b="1" i="1" dirty="0" err="1">
                <a:solidFill>
                  <a:srgbClr val="FFFFFF"/>
                </a:solidFill>
                <a:latin typeface="Open Sans 2 Bold Italics"/>
                <a:ea typeface="Open Sans 2 Bold Italics"/>
                <a:cs typeface="Open Sans 2 Bold Italics"/>
                <a:sym typeface="Open Sans 2 Bold Italics"/>
              </a:rPr>
              <a:t>si</a:t>
            </a:r>
            <a:r>
              <a:rPr lang="en-US" sz="2300" b="1" i="1" dirty="0">
                <a:solidFill>
                  <a:srgbClr val="FFFFFF"/>
                </a:solidFill>
                <a:latin typeface="Open Sans 2 Bold Italics"/>
                <a:ea typeface="Open Sans 2 Bold Italics"/>
                <a:cs typeface="Open Sans 2 Bold Italics"/>
                <a:sym typeface="Open Sans 2 Bold Italics"/>
              </a:rPr>
              <a:t> </a:t>
            </a:r>
            <a:r>
              <a:rPr lang="en-US" sz="2300" b="1" i="1" dirty="0" err="1">
                <a:solidFill>
                  <a:srgbClr val="FFFFFF"/>
                </a:solidFill>
                <a:latin typeface="Open Sans 2 Bold Italics"/>
                <a:ea typeface="Open Sans 2 Bold Italics"/>
                <a:cs typeface="Open Sans 2 Bold Italics"/>
                <a:sym typeface="Open Sans 2 Bold Italics"/>
              </a:rPr>
              <a:t>sono</a:t>
            </a:r>
            <a:r>
              <a:rPr lang="en-US" sz="2300" b="1" i="1" dirty="0">
                <a:solidFill>
                  <a:srgbClr val="FFFFFF"/>
                </a:solidFill>
                <a:latin typeface="Open Sans 2 Bold Italics"/>
                <a:ea typeface="Open Sans 2 Bold Italics"/>
                <a:cs typeface="Open Sans 2 Bold Italics"/>
                <a:sym typeface="Open Sans 2 Bold Italics"/>
              </a:rPr>
              <a:t> </a:t>
            </a:r>
            <a:r>
              <a:rPr lang="en-US" sz="2300" b="1" i="1" dirty="0" err="1">
                <a:solidFill>
                  <a:srgbClr val="FFFFFF"/>
                </a:solidFill>
                <a:latin typeface="Open Sans 2 Bold Italics"/>
                <a:ea typeface="Open Sans 2 Bold Italics"/>
                <a:cs typeface="Open Sans 2 Bold Italics"/>
                <a:sym typeface="Open Sans 2 Bold Italics"/>
              </a:rPr>
              <a:t>induriti</a:t>
            </a:r>
            <a:r>
              <a:rPr lang="en-US" sz="2300" b="1" i="1" dirty="0">
                <a:solidFill>
                  <a:srgbClr val="FFFFFF"/>
                </a:solidFill>
                <a:latin typeface="Open Sans 2 Bold Italics"/>
                <a:ea typeface="Open Sans 2 Bold Italics"/>
                <a:cs typeface="Open Sans 2 Bold Italics"/>
                <a:sym typeface="Open Sans 2 Bold Italics"/>
              </a:rPr>
              <a:t> un </a:t>
            </a:r>
            <a:r>
              <a:rPr lang="en-US" sz="2300" b="1" i="1" dirty="0" err="1">
                <a:solidFill>
                  <a:srgbClr val="FFFFFF"/>
                </a:solidFill>
                <a:latin typeface="Open Sans 2 Bold Italics"/>
                <a:ea typeface="Open Sans 2 Bold Italics"/>
                <a:cs typeface="Open Sans 2 Bold Italics"/>
                <a:sym typeface="Open Sans 2 Bold Italics"/>
              </a:rPr>
              <a:t>po</a:t>
            </a:r>
            <a:r>
              <a:rPr lang="en-US" sz="2300" b="1" i="1" dirty="0">
                <a:solidFill>
                  <a:srgbClr val="FFFFFF"/>
                </a:solidFill>
                <a:latin typeface="Open Sans 2 Bold Italics"/>
                <a:ea typeface="Open Sans 2 Bold Italics"/>
                <a:cs typeface="Open Sans 2 Bold Italics"/>
                <a:sym typeface="Open Sans 2 Bold Italics"/>
              </a:rPr>
              <a:t>’, </a:t>
            </a:r>
            <a:r>
              <a:rPr lang="en-US" sz="2300" b="1" i="1" dirty="0" err="1">
                <a:solidFill>
                  <a:srgbClr val="FFFFFF"/>
                </a:solidFill>
                <a:latin typeface="Open Sans 2 Bold Italics"/>
                <a:ea typeface="Open Sans 2 Bold Italics"/>
                <a:cs typeface="Open Sans 2 Bold Italics"/>
                <a:sym typeface="Open Sans 2 Bold Italics"/>
              </a:rPr>
              <a:t>si</a:t>
            </a:r>
            <a:r>
              <a:rPr lang="en-US" sz="2300" b="1" i="1" dirty="0">
                <a:solidFill>
                  <a:srgbClr val="FFFFFF"/>
                </a:solidFill>
                <a:latin typeface="Open Sans 2 Bold Italics"/>
                <a:ea typeface="Open Sans 2 Bold Italics"/>
                <a:cs typeface="Open Sans 2 Bold Italics"/>
                <a:sym typeface="Open Sans 2 Bold Italics"/>
              </a:rPr>
              <a:t> </a:t>
            </a:r>
            <a:r>
              <a:rPr lang="en-US" sz="2300" b="1" i="1" dirty="0" err="1">
                <a:solidFill>
                  <a:srgbClr val="FFFFFF"/>
                </a:solidFill>
                <a:latin typeface="Open Sans 2 Bold Italics"/>
                <a:ea typeface="Open Sans 2 Bold Italics"/>
                <a:cs typeface="Open Sans 2 Bold Italics"/>
                <a:sym typeface="Open Sans 2 Bold Italics"/>
              </a:rPr>
              <a:t>tolgono</a:t>
            </a:r>
            <a:r>
              <a:rPr lang="en-US" sz="2300" b="1" i="1" dirty="0">
                <a:solidFill>
                  <a:srgbClr val="FFFFFF"/>
                </a:solidFill>
                <a:latin typeface="Open Sans 2 Bold Italics"/>
                <a:ea typeface="Open Sans 2 Bold Italics"/>
                <a:cs typeface="Open Sans 2 Bold Italics"/>
                <a:sym typeface="Open Sans 2 Bold Italics"/>
              </a:rPr>
              <a:t> dal </a:t>
            </a:r>
            <a:r>
              <a:rPr lang="en-US" sz="2300" b="1" i="1" dirty="0" err="1">
                <a:solidFill>
                  <a:srgbClr val="FFFFFF"/>
                </a:solidFill>
                <a:latin typeface="Open Sans 2 Bold Italics"/>
                <a:ea typeface="Open Sans 2 Bold Italics"/>
                <a:cs typeface="Open Sans 2 Bold Italics"/>
                <a:sym typeface="Open Sans 2 Bold Italics"/>
              </a:rPr>
              <a:t>forno</a:t>
            </a:r>
            <a:r>
              <a:rPr lang="en-US" sz="2300" b="1" i="1" dirty="0">
                <a:solidFill>
                  <a:srgbClr val="FFFFFF"/>
                </a:solidFill>
                <a:latin typeface="Open Sans 2 Bold Italics"/>
                <a:ea typeface="Open Sans 2 Bold Italics"/>
                <a:cs typeface="Open Sans 2 Bold Italics"/>
                <a:sym typeface="Open Sans 2 Bold Italics"/>
              </a:rPr>
              <a:t>, </a:t>
            </a:r>
            <a:r>
              <a:rPr lang="en-US" sz="2300" b="1" i="1" dirty="0" err="1">
                <a:solidFill>
                  <a:srgbClr val="FFFFFF"/>
                </a:solidFill>
                <a:latin typeface="Open Sans 2 Bold Italics"/>
                <a:ea typeface="Open Sans 2 Bold Italics"/>
                <a:cs typeface="Open Sans 2 Bold Italics"/>
                <a:sym typeface="Open Sans 2 Bold Italics"/>
              </a:rPr>
              <a:t>si</a:t>
            </a:r>
            <a:r>
              <a:rPr lang="en-US" sz="2300" b="1" i="1" dirty="0">
                <a:solidFill>
                  <a:srgbClr val="FFFFFF"/>
                </a:solidFill>
                <a:latin typeface="Open Sans 2 Bold Italics"/>
                <a:ea typeface="Open Sans 2 Bold Italics"/>
                <a:cs typeface="Open Sans 2 Bold Italics"/>
                <a:sym typeface="Open Sans 2 Bold Italics"/>
              </a:rPr>
              <a:t> </a:t>
            </a:r>
            <a:r>
              <a:rPr lang="en-US" sz="2300" b="1" i="1" dirty="0" err="1">
                <a:solidFill>
                  <a:srgbClr val="FFFFFF"/>
                </a:solidFill>
                <a:latin typeface="Open Sans 2 Bold Italics"/>
                <a:ea typeface="Open Sans 2 Bold Italics"/>
                <a:cs typeface="Open Sans 2 Bold Italics"/>
                <a:sym typeface="Open Sans 2 Bold Italics"/>
              </a:rPr>
              <a:t>tagliano</a:t>
            </a:r>
            <a:r>
              <a:rPr lang="en-US" sz="2300" b="1" i="1" dirty="0">
                <a:solidFill>
                  <a:srgbClr val="FFFFFF"/>
                </a:solidFill>
                <a:latin typeface="Open Sans 2 Bold Italics"/>
                <a:ea typeface="Open Sans 2 Bold Italics"/>
                <a:cs typeface="Open Sans 2 Bold Italics"/>
                <a:sym typeface="Open Sans 2 Bold Italics"/>
              </a:rPr>
              <a:t> a </a:t>
            </a:r>
            <a:r>
              <a:rPr lang="en-US" sz="2300" b="1" i="1" dirty="0" err="1">
                <a:solidFill>
                  <a:srgbClr val="FFFFFF"/>
                </a:solidFill>
                <a:latin typeface="Open Sans 2 Bold Italics"/>
                <a:ea typeface="Open Sans 2 Bold Italics"/>
                <a:cs typeface="Open Sans 2 Bold Italics"/>
                <a:sym typeface="Open Sans 2 Bold Italics"/>
              </a:rPr>
              <a:t>losanghe</a:t>
            </a:r>
            <a:r>
              <a:rPr lang="en-US" sz="2300" b="1" i="1" dirty="0">
                <a:solidFill>
                  <a:srgbClr val="FFFFFF"/>
                </a:solidFill>
                <a:latin typeface="Open Sans 2 Bold Italics"/>
                <a:ea typeface="Open Sans 2 Bold Italics"/>
                <a:cs typeface="Open Sans 2 Bold Italics"/>
                <a:sym typeface="Open Sans 2 Bold Italics"/>
              </a:rPr>
              <a:t> e </a:t>
            </a:r>
            <a:r>
              <a:rPr lang="en-US" sz="2300" b="1" i="1" dirty="0" err="1">
                <a:solidFill>
                  <a:srgbClr val="FFFFFF"/>
                </a:solidFill>
                <a:latin typeface="Open Sans 2 Bold Italics"/>
                <a:ea typeface="Open Sans 2 Bold Italics"/>
                <a:cs typeface="Open Sans 2 Bold Italics"/>
                <a:sym typeface="Open Sans 2 Bold Italics"/>
              </a:rPr>
              <a:t>si</a:t>
            </a:r>
            <a:r>
              <a:rPr lang="en-US" sz="2300" b="1" i="1" dirty="0">
                <a:solidFill>
                  <a:srgbClr val="FFFFFF"/>
                </a:solidFill>
                <a:latin typeface="Open Sans 2 Bold Italics"/>
                <a:ea typeface="Open Sans 2 Bold Italics"/>
                <a:cs typeface="Open Sans 2 Bold Italics"/>
                <a:sym typeface="Open Sans 2 Bold Italics"/>
              </a:rPr>
              <a:t> </a:t>
            </a:r>
            <a:r>
              <a:rPr lang="en-US" sz="2300" b="1" i="1" dirty="0" err="1">
                <a:solidFill>
                  <a:srgbClr val="FFFFFF"/>
                </a:solidFill>
                <a:latin typeface="Open Sans 2 Bold Italics"/>
                <a:ea typeface="Open Sans 2 Bold Italics"/>
                <a:cs typeface="Open Sans 2 Bold Italics"/>
                <a:sym typeface="Open Sans 2 Bold Italics"/>
              </a:rPr>
              <a:t>rimettono</a:t>
            </a:r>
            <a:r>
              <a:rPr lang="en-US" sz="2300" b="1" i="1" dirty="0">
                <a:solidFill>
                  <a:srgbClr val="FFFFFF"/>
                </a:solidFill>
                <a:latin typeface="Open Sans 2 Bold Italics"/>
                <a:ea typeface="Open Sans 2 Bold Italics"/>
                <a:cs typeface="Open Sans 2 Bold Italics"/>
                <a:sym typeface="Open Sans 2 Bold Italics"/>
              </a:rPr>
              <a:t> </a:t>
            </a:r>
            <a:r>
              <a:rPr lang="en-US" sz="2300" b="1" i="1" dirty="0" err="1">
                <a:solidFill>
                  <a:srgbClr val="FFFFFF"/>
                </a:solidFill>
                <a:latin typeface="Open Sans 2 Bold Italics"/>
                <a:ea typeface="Open Sans 2 Bold Italics"/>
                <a:cs typeface="Open Sans 2 Bold Italics"/>
                <a:sym typeface="Open Sans 2 Bold Italics"/>
              </a:rPr>
              <a:t>nel</a:t>
            </a:r>
            <a:r>
              <a:rPr lang="en-US" sz="2300" b="1" i="1" dirty="0">
                <a:solidFill>
                  <a:srgbClr val="FFFFFF"/>
                </a:solidFill>
                <a:latin typeface="Open Sans 2 Bold Italics"/>
                <a:ea typeface="Open Sans 2 Bold Italics"/>
                <a:cs typeface="Open Sans 2 Bold Italics"/>
                <a:sym typeface="Open Sans 2 Bold Italics"/>
              </a:rPr>
              <a:t> </a:t>
            </a:r>
            <a:r>
              <a:rPr lang="en-US" sz="2300" b="1" i="1" dirty="0" err="1">
                <a:solidFill>
                  <a:srgbClr val="FFFFFF"/>
                </a:solidFill>
                <a:latin typeface="Open Sans 2 Bold Italics"/>
                <a:ea typeface="Open Sans 2 Bold Italics"/>
                <a:cs typeface="Open Sans 2 Bold Italics"/>
                <a:sym typeface="Open Sans 2 Bold Italics"/>
              </a:rPr>
              <a:t>forno</a:t>
            </a:r>
            <a:r>
              <a:rPr lang="en-US" sz="2300" b="1" i="1" dirty="0">
                <a:solidFill>
                  <a:srgbClr val="FFFFFF"/>
                </a:solidFill>
                <a:latin typeface="Open Sans 2 Bold Italics"/>
                <a:ea typeface="Open Sans 2 Bold Italics"/>
                <a:cs typeface="Open Sans 2 Bold Italics"/>
                <a:sym typeface="Open Sans 2 Bold Italics"/>
              </a:rPr>
              <a:t> per </a:t>
            </a:r>
            <a:r>
              <a:rPr lang="en-US" sz="2300" b="1" i="1" dirty="0" err="1">
                <a:solidFill>
                  <a:srgbClr val="FFFFFF"/>
                </a:solidFill>
                <a:latin typeface="Open Sans 2 Bold Italics"/>
                <a:ea typeface="Open Sans 2 Bold Italics"/>
                <a:cs typeface="Open Sans 2 Bold Italics"/>
                <a:sym typeface="Open Sans 2 Bold Italics"/>
              </a:rPr>
              <a:t>terminare</a:t>
            </a:r>
            <a:r>
              <a:rPr lang="en-US" sz="2300" b="1" i="1" dirty="0">
                <a:solidFill>
                  <a:srgbClr val="FFFFFF"/>
                </a:solidFill>
                <a:latin typeface="Open Sans 2 Bold Italics"/>
                <a:ea typeface="Open Sans 2 Bold Italics"/>
                <a:cs typeface="Open Sans 2 Bold Italics"/>
                <a:sym typeface="Open Sans 2 Bold Italics"/>
              </a:rPr>
              <a:t> la </a:t>
            </a:r>
            <a:r>
              <a:rPr lang="en-US" sz="2300" b="1" i="1" dirty="0" err="1">
                <a:solidFill>
                  <a:srgbClr val="FFFFFF"/>
                </a:solidFill>
                <a:latin typeface="Open Sans 2 Bold Italics"/>
                <a:ea typeface="Open Sans 2 Bold Italics"/>
                <a:cs typeface="Open Sans 2 Bold Italics"/>
                <a:sym typeface="Open Sans 2 Bold Italics"/>
              </a:rPr>
              <a:t>cottura</a:t>
            </a:r>
            <a:r>
              <a:rPr lang="en-US" sz="2300" b="1" i="1" dirty="0">
                <a:solidFill>
                  <a:srgbClr val="FFFFFF"/>
                </a:solidFill>
                <a:latin typeface="Open Sans 2 Bold Italics"/>
                <a:ea typeface="Open Sans 2 Bold Italics"/>
                <a:cs typeface="Open Sans 2 Bold Italics"/>
                <a:sym typeface="Open Sans 2 Bold Italics"/>
              </a:rPr>
              <a:t>. </a:t>
            </a:r>
          </a:p>
        </p:txBody>
      </p:sp>
    </p:spTree>
    <p:extLst>
      <p:ext uri="{BB962C8B-B14F-4D97-AF65-F5344CB8AC3E}">
        <p14:creationId xmlns:p14="http://schemas.microsoft.com/office/powerpoint/2010/main" val="41362119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Freeform 2"/>
          <p:cNvSpPr/>
          <p:nvPr/>
        </p:nvSpPr>
        <p:spPr>
          <a:xfrm>
            <a:off x="6664314" y="242596"/>
            <a:ext cx="5266429" cy="2519265"/>
          </a:xfrm>
          <a:custGeom>
            <a:avLst/>
            <a:gdLst/>
            <a:ahLst/>
            <a:cxnLst/>
            <a:rect l="l" t="t" r="r" b="b"/>
            <a:pathLst>
              <a:path w="7899643" h="4243920">
                <a:moveTo>
                  <a:pt x="0" y="0"/>
                </a:moveTo>
                <a:lnTo>
                  <a:pt x="7899643" y="0"/>
                </a:lnTo>
                <a:lnTo>
                  <a:pt x="7899643" y="4243920"/>
                </a:lnTo>
                <a:lnTo>
                  <a:pt x="0" y="4243920"/>
                </a:lnTo>
                <a:lnTo>
                  <a:pt x="0" y="0"/>
                </a:lnTo>
                <a:close/>
              </a:path>
            </a:pathLst>
          </a:custGeom>
          <a:blipFill>
            <a:blip r:embed="rId2"/>
            <a:stretch>
              <a:fillRect t="-12744" b="-26680"/>
            </a:stretch>
          </a:blipFill>
        </p:spPr>
      </p:sp>
      <p:sp>
        <p:nvSpPr>
          <p:cNvPr id="3" name="TextBox 3"/>
          <p:cNvSpPr txBox="1"/>
          <p:nvPr/>
        </p:nvSpPr>
        <p:spPr>
          <a:xfrm>
            <a:off x="685800" y="964737"/>
            <a:ext cx="5742721" cy="718595"/>
          </a:xfrm>
          <a:prstGeom prst="rect">
            <a:avLst/>
          </a:prstGeom>
        </p:spPr>
        <p:txBody>
          <a:bodyPr lIns="0" tIns="0" rIns="0" bIns="0" rtlCol="0" anchor="t">
            <a:spAutoFit/>
          </a:bodyPr>
          <a:lstStyle/>
          <a:p>
            <a:pPr algn="ctr">
              <a:lnSpc>
                <a:spcPts val="6547"/>
              </a:lnSpc>
            </a:pPr>
            <a:r>
              <a:rPr lang="en-US" sz="3200" b="1" i="1" dirty="0">
                <a:solidFill>
                  <a:srgbClr val="FFFFFF"/>
                </a:solidFill>
                <a:latin typeface="Open Sans 2 Bold Italics"/>
                <a:ea typeface="Open Sans 2 Bold Italics"/>
                <a:cs typeface="Open Sans 2 Bold Italics"/>
                <a:sym typeface="Open Sans 2 Bold Italics"/>
              </a:rPr>
              <a:t>STORIA DEI TOZZETTI</a:t>
            </a:r>
          </a:p>
        </p:txBody>
      </p:sp>
      <p:sp>
        <p:nvSpPr>
          <p:cNvPr id="4" name="Rettangolo 3"/>
          <p:cNvSpPr/>
          <p:nvPr/>
        </p:nvSpPr>
        <p:spPr>
          <a:xfrm>
            <a:off x="1203649" y="2947449"/>
            <a:ext cx="9657183" cy="3011081"/>
          </a:xfrm>
          <a:prstGeom prst="rect">
            <a:avLst/>
          </a:prstGeom>
        </p:spPr>
        <p:txBody>
          <a:bodyPr wrap="square">
            <a:spAutoFit/>
          </a:bodyPr>
          <a:lstStyle/>
          <a:p>
            <a:pPr algn="just"/>
            <a:r>
              <a:rPr lang="en-US" sz="1600" b="1" i="1" dirty="0">
                <a:solidFill>
                  <a:srgbClr val="FFFFFF"/>
                </a:solidFill>
                <a:latin typeface="Open Sans 2 Bold Italics"/>
                <a:ea typeface="Open Sans 2 Bold Italics"/>
                <a:cs typeface="Open Sans 2 Bold Italics"/>
                <a:sym typeface="Open Sans 2 Bold Italics"/>
              </a:rPr>
              <a:t>I </a:t>
            </a:r>
            <a:r>
              <a:rPr lang="en-US" sz="1600" b="1" i="1" dirty="0" err="1">
                <a:solidFill>
                  <a:srgbClr val="FFFFFF"/>
                </a:solidFill>
                <a:latin typeface="Open Sans 2 Bold Italics"/>
                <a:ea typeface="Open Sans 2 Bold Italics"/>
                <a:cs typeface="Open Sans 2 Bold Italics"/>
                <a:sym typeface="Open Sans 2 Bold Italics"/>
              </a:rPr>
              <a:t>Tozzetti</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chiamati</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anche</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Cantucci</a:t>
            </a:r>
            <a:r>
              <a:rPr lang="en-US" sz="1600" b="1" i="1" dirty="0">
                <a:solidFill>
                  <a:srgbClr val="FFFFFF"/>
                </a:solidFill>
                <a:latin typeface="Open Sans 2 Bold Italics"/>
                <a:ea typeface="Open Sans 2 Bold Italics"/>
                <a:cs typeface="Open Sans 2 Bold Italics"/>
                <a:sym typeface="Open Sans 2 Bold Italics"/>
              </a:rPr>
              <a:t> o Biscotti di Prato, </a:t>
            </a:r>
            <a:r>
              <a:rPr lang="en-US" sz="1600" b="1" i="1" dirty="0" err="1">
                <a:solidFill>
                  <a:srgbClr val="FFFFFF"/>
                </a:solidFill>
                <a:latin typeface="Open Sans 2 Bold Italics"/>
                <a:ea typeface="Open Sans 2 Bold Italics"/>
                <a:cs typeface="Open Sans 2 Bold Italics"/>
                <a:sym typeface="Open Sans 2 Bold Italics"/>
              </a:rPr>
              <a:t>fanno</a:t>
            </a:r>
            <a:r>
              <a:rPr lang="en-US" sz="1600" b="1" i="1" dirty="0">
                <a:solidFill>
                  <a:srgbClr val="FFFFFF"/>
                </a:solidFill>
                <a:latin typeface="Open Sans 2 Bold Italics"/>
                <a:ea typeface="Open Sans 2 Bold Italics"/>
                <a:cs typeface="Open Sans 2 Bold Italics"/>
                <a:sym typeface="Open Sans 2 Bold Italics"/>
              </a:rPr>
              <a:t> parte </a:t>
            </a:r>
            <a:r>
              <a:rPr lang="en-US" sz="1600" b="1" i="1" dirty="0" err="1">
                <a:solidFill>
                  <a:srgbClr val="FFFFFF"/>
                </a:solidFill>
                <a:latin typeface="Open Sans 2 Bold Italics"/>
                <a:ea typeface="Open Sans 2 Bold Italics"/>
                <a:cs typeface="Open Sans 2 Bold Italics"/>
                <a:sym typeface="Open Sans 2 Bold Italics"/>
              </a:rPr>
              <a:t>dei</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più</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tipici</a:t>
            </a:r>
            <a:r>
              <a:rPr lang="en-US" sz="1600" b="1" i="1" dirty="0">
                <a:solidFill>
                  <a:srgbClr val="FFFFFF"/>
                </a:solidFill>
                <a:latin typeface="Open Sans 2 Bold Italics"/>
                <a:ea typeface="Open Sans 2 Bold Italics"/>
                <a:cs typeface="Open Sans 2 Bold Italics"/>
                <a:sym typeface="Open Sans 2 Bold Italics"/>
              </a:rPr>
              <a:t> dessert </a:t>
            </a:r>
            <a:r>
              <a:rPr lang="en-US" sz="1600" b="1" i="1" dirty="0" err="1">
                <a:solidFill>
                  <a:srgbClr val="FFFFFF"/>
                </a:solidFill>
                <a:latin typeface="Open Sans 2 Bold Italics"/>
                <a:ea typeface="Open Sans 2 Bold Italics"/>
                <a:cs typeface="Open Sans 2 Bold Italics"/>
                <a:sym typeface="Open Sans 2 Bold Italics"/>
              </a:rPr>
              <a:t>della</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tradizione</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culinaria</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toscana</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soprattutto</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accoppiati</a:t>
            </a:r>
            <a:r>
              <a:rPr lang="en-US" sz="1600" b="1" i="1" dirty="0">
                <a:solidFill>
                  <a:srgbClr val="FFFFFF"/>
                </a:solidFill>
                <a:latin typeface="Open Sans 2 Bold Italics"/>
                <a:ea typeface="Open Sans 2 Bold Italics"/>
                <a:cs typeface="Open Sans 2 Bold Italics"/>
                <a:sym typeface="Open Sans 2 Bold Italics"/>
              </a:rPr>
              <a:t> al Vin Santo.</a:t>
            </a:r>
          </a:p>
          <a:p>
            <a:pPr algn="just"/>
            <a:r>
              <a:rPr lang="en-US" sz="1600" b="1" i="1" dirty="0">
                <a:solidFill>
                  <a:srgbClr val="FFFFFF"/>
                </a:solidFill>
                <a:latin typeface="Open Sans 2 Bold Italics"/>
                <a:ea typeface="Open Sans 2 Bold Italics"/>
                <a:cs typeface="Open Sans 2 Bold Italics"/>
                <a:sym typeface="Open Sans 2 Bold Italics"/>
              </a:rPr>
              <a:t>La prima </a:t>
            </a:r>
            <a:r>
              <a:rPr lang="en-US" sz="1600" b="1" i="1" dirty="0" err="1">
                <a:solidFill>
                  <a:srgbClr val="FFFFFF"/>
                </a:solidFill>
                <a:latin typeface="Open Sans 2 Bold Italics"/>
                <a:ea typeface="Open Sans 2 Bold Italics"/>
                <a:cs typeface="Open Sans 2 Bold Italics"/>
                <a:sym typeface="Open Sans 2 Bold Italics"/>
              </a:rPr>
              <a:t>ricetta</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documentata</a:t>
            </a:r>
            <a:r>
              <a:rPr lang="en-US" sz="1600" b="1" i="1" dirty="0">
                <a:solidFill>
                  <a:srgbClr val="FFFFFF"/>
                </a:solidFill>
                <a:latin typeface="Open Sans 2 Bold Italics"/>
                <a:ea typeface="Open Sans 2 Bold Italics"/>
                <a:cs typeface="Open Sans 2 Bold Italics"/>
                <a:sym typeface="Open Sans 2 Bold Italics"/>
              </a:rPr>
              <a:t> di </a:t>
            </a:r>
            <a:r>
              <a:rPr lang="en-US" sz="1600" b="1" i="1" dirty="0" err="1">
                <a:solidFill>
                  <a:srgbClr val="FFFFFF"/>
                </a:solidFill>
                <a:latin typeface="Open Sans 2 Bold Italics"/>
                <a:ea typeface="Open Sans 2 Bold Italics"/>
                <a:cs typeface="Open Sans 2 Bold Italics"/>
                <a:sym typeface="Open Sans 2 Bold Italics"/>
              </a:rPr>
              <a:t>questo</a:t>
            </a:r>
            <a:r>
              <a:rPr lang="en-US" sz="1600" b="1" i="1" dirty="0">
                <a:solidFill>
                  <a:srgbClr val="FFFFFF"/>
                </a:solidFill>
                <a:latin typeface="Open Sans 2 Bold Italics"/>
                <a:ea typeface="Open Sans 2 Bold Italics"/>
                <a:cs typeface="Open Sans 2 Bold Italics"/>
                <a:sym typeface="Open Sans 2 Bold Italics"/>
              </a:rPr>
              <a:t> dolce è un </a:t>
            </a:r>
            <a:r>
              <a:rPr lang="en-US" sz="1600" b="1" i="1" dirty="0" err="1">
                <a:solidFill>
                  <a:srgbClr val="FFFFFF"/>
                </a:solidFill>
                <a:latin typeface="Open Sans 2 Bold Italics"/>
                <a:ea typeface="Open Sans 2 Bold Italics"/>
                <a:cs typeface="Open Sans 2 Bold Italics"/>
                <a:sym typeface="Open Sans 2 Bold Italics"/>
              </a:rPr>
              <a:t>manoscritto</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conservato</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nell’archivio</a:t>
            </a:r>
            <a:r>
              <a:rPr lang="en-US" sz="1600" b="1" i="1" dirty="0">
                <a:solidFill>
                  <a:srgbClr val="FFFFFF"/>
                </a:solidFill>
                <a:latin typeface="Open Sans 2 Bold Italics"/>
                <a:ea typeface="Open Sans 2 Bold Italics"/>
                <a:cs typeface="Open Sans 2 Bold Italics"/>
                <a:sym typeface="Open Sans 2 Bold Italics"/>
              </a:rPr>
              <a:t> di </a:t>
            </a:r>
            <a:r>
              <a:rPr lang="en-US" sz="1600" b="1" i="1" dirty="0" err="1">
                <a:solidFill>
                  <a:srgbClr val="FFFFFF"/>
                </a:solidFill>
                <a:latin typeface="Open Sans 2 Bold Italics"/>
                <a:ea typeface="Open Sans 2 Bold Italics"/>
                <a:cs typeface="Open Sans 2 Bold Italics"/>
                <a:sym typeface="Open Sans 2 Bold Italics"/>
              </a:rPr>
              <a:t>Stato</a:t>
            </a:r>
            <a:r>
              <a:rPr lang="en-US" sz="1600" b="1" i="1" dirty="0">
                <a:solidFill>
                  <a:srgbClr val="FFFFFF"/>
                </a:solidFill>
                <a:latin typeface="Open Sans 2 Bold Italics"/>
                <a:ea typeface="Open Sans 2 Bold Italics"/>
                <a:cs typeface="Open Sans 2 Bold Italics"/>
                <a:sym typeface="Open Sans 2 Bold Italics"/>
              </a:rPr>
              <a:t> di Prato, di </a:t>
            </a:r>
            <a:r>
              <a:rPr lang="en-US" sz="1600" b="1" i="1" dirty="0" err="1">
                <a:solidFill>
                  <a:srgbClr val="FFFFFF"/>
                </a:solidFill>
                <a:latin typeface="Open Sans 2 Bold Italics"/>
                <a:ea typeface="Open Sans 2 Bold Italics"/>
                <a:cs typeface="Open Sans 2 Bold Italics"/>
                <a:sym typeface="Open Sans 2 Bold Italics"/>
              </a:rPr>
              <a:t>Amadio</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Balzano</a:t>
            </a:r>
            <a:r>
              <a:rPr lang="en-US" sz="1600" b="1" i="1" dirty="0">
                <a:solidFill>
                  <a:srgbClr val="FFFFFF"/>
                </a:solidFill>
                <a:latin typeface="Open Sans 2 Bold Italics"/>
                <a:ea typeface="Open Sans 2 Bold Italics"/>
                <a:cs typeface="Open Sans 2 Bold Italics"/>
                <a:sym typeface="Open Sans 2 Bold Italics"/>
              </a:rPr>
              <a:t>, un </a:t>
            </a:r>
            <a:r>
              <a:rPr lang="en-US" sz="1600" b="1" i="1" dirty="0" err="1">
                <a:solidFill>
                  <a:srgbClr val="FFFFFF"/>
                </a:solidFill>
                <a:latin typeface="Open Sans 2 Bold Italics"/>
                <a:ea typeface="Open Sans 2 Bold Italics"/>
                <a:cs typeface="Open Sans 2 Bold Italics"/>
                <a:sym typeface="Open Sans 2 Bold Italics"/>
              </a:rPr>
              <a:t>erudito</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pratese</a:t>
            </a:r>
            <a:r>
              <a:rPr lang="en-US" sz="1600" b="1" i="1" dirty="0">
                <a:solidFill>
                  <a:srgbClr val="FFFFFF"/>
                </a:solidFill>
                <a:latin typeface="Open Sans 2 Bold Italics"/>
                <a:ea typeface="Open Sans 2 Bold Italics"/>
                <a:cs typeface="Open Sans 2 Bold Italics"/>
                <a:sym typeface="Open Sans 2 Bold Italics"/>
              </a:rPr>
              <a:t> del XVIII </a:t>
            </a:r>
            <a:r>
              <a:rPr lang="en-US" sz="1600" b="1" i="1" dirty="0" err="1">
                <a:solidFill>
                  <a:srgbClr val="FFFFFF"/>
                </a:solidFill>
                <a:latin typeface="Open Sans 2 Bold Italics"/>
                <a:ea typeface="Open Sans 2 Bold Italics"/>
                <a:cs typeface="Open Sans 2 Bold Italics"/>
                <a:sym typeface="Open Sans 2 Bold Italics"/>
              </a:rPr>
              <a:t>secolo</a:t>
            </a:r>
            <a:r>
              <a:rPr lang="en-US" sz="1600" b="1" i="1" dirty="0">
                <a:solidFill>
                  <a:srgbClr val="FFFFFF"/>
                </a:solidFill>
                <a:latin typeface="Open Sans 2 Bold Italics"/>
                <a:ea typeface="Open Sans 2 Bold Italics"/>
                <a:cs typeface="Open Sans 2 Bold Italics"/>
                <a:sym typeface="Open Sans 2 Bold Italics"/>
              </a:rPr>
              <a:t>.</a:t>
            </a:r>
          </a:p>
          <a:p>
            <a:pPr algn="just"/>
            <a:endParaRPr lang="en-US" sz="1600" b="1" i="1" dirty="0">
              <a:solidFill>
                <a:srgbClr val="FFFFFF"/>
              </a:solidFill>
              <a:latin typeface="Open Sans 2 Bold Italics"/>
              <a:ea typeface="Open Sans 2 Bold Italics"/>
              <a:cs typeface="Open Sans 2 Bold Italics"/>
              <a:sym typeface="Open Sans 2 Bold Italics"/>
            </a:endParaRPr>
          </a:p>
          <a:p>
            <a:pPr algn="just"/>
            <a:r>
              <a:rPr lang="en-US" sz="1600" b="1" i="1" dirty="0">
                <a:solidFill>
                  <a:srgbClr val="FFFFFF"/>
                </a:solidFill>
                <a:latin typeface="Open Sans 2 Bold Italics"/>
                <a:ea typeface="Open Sans 2 Bold Italics"/>
                <a:cs typeface="Open Sans 2 Bold Italics"/>
                <a:sym typeface="Open Sans 2 Bold Italics"/>
              </a:rPr>
              <a:t>Ha diverse </a:t>
            </a:r>
            <a:r>
              <a:rPr lang="en-US" sz="1600" b="1" i="1" dirty="0" err="1">
                <a:solidFill>
                  <a:srgbClr val="FFFFFF"/>
                </a:solidFill>
                <a:latin typeface="Open Sans 2 Bold Italics"/>
                <a:ea typeface="Open Sans 2 Bold Italics"/>
                <a:cs typeface="Open Sans 2 Bold Italics"/>
                <a:sym typeface="Open Sans 2 Bold Italics"/>
              </a:rPr>
              <a:t>varianti</a:t>
            </a:r>
            <a:r>
              <a:rPr lang="en-US" sz="1600" b="1" i="1" dirty="0">
                <a:solidFill>
                  <a:srgbClr val="FFFFFF"/>
                </a:solidFill>
                <a:latin typeface="Open Sans 2 Bold Italics"/>
                <a:ea typeface="Open Sans 2 Bold Italics"/>
                <a:cs typeface="Open Sans 2 Bold Italics"/>
                <a:sym typeface="Open Sans 2 Bold Italics"/>
              </a:rPr>
              <a:t> e </a:t>
            </a:r>
            <a:r>
              <a:rPr lang="en-US" sz="1600" b="1" i="1" dirty="0" err="1">
                <a:solidFill>
                  <a:srgbClr val="FFFFFF"/>
                </a:solidFill>
                <a:latin typeface="Open Sans 2 Bold Italics"/>
                <a:ea typeface="Open Sans 2 Bold Italics"/>
                <a:cs typeface="Open Sans 2 Bold Italics"/>
                <a:sym typeface="Open Sans 2 Bold Italics"/>
              </a:rPr>
              <a:t>possiamo</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vedere</a:t>
            </a:r>
            <a:r>
              <a:rPr lang="en-US" sz="1600" b="1" i="1" dirty="0">
                <a:solidFill>
                  <a:srgbClr val="FFFFFF"/>
                </a:solidFill>
                <a:latin typeface="Open Sans 2 Bold Italics"/>
                <a:ea typeface="Open Sans 2 Bold Italics"/>
                <a:cs typeface="Open Sans 2 Bold Italics"/>
                <a:sym typeface="Open Sans 2 Bold Italics"/>
              </a:rPr>
              <a:t> come </a:t>
            </a:r>
            <a:r>
              <a:rPr lang="en-US" sz="1600" b="1" i="1" dirty="0" err="1">
                <a:solidFill>
                  <a:srgbClr val="FFFFFF"/>
                </a:solidFill>
                <a:latin typeface="Open Sans 2 Bold Italics"/>
                <a:ea typeface="Open Sans 2 Bold Italics"/>
                <a:cs typeface="Open Sans 2 Bold Italics"/>
                <a:sym typeface="Open Sans 2 Bold Italics"/>
              </a:rPr>
              <a:t>nel</a:t>
            </a:r>
            <a:r>
              <a:rPr lang="en-US" sz="1600" b="1" i="1" dirty="0">
                <a:solidFill>
                  <a:srgbClr val="FFFFFF"/>
                </a:solidFill>
                <a:latin typeface="Open Sans 2 Bold Italics"/>
                <a:ea typeface="Open Sans 2 Bold Italics"/>
                <a:cs typeface="Open Sans 2 Bold Italics"/>
                <a:sym typeface="Open Sans 2 Bold Italics"/>
              </a:rPr>
              <a:t> Lazio </a:t>
            </a:r>
            <a:r>
              <a:rPr lang="en-US" sz="1600" b="1" i="1" dirty="0" err="1">
                <a:solidFill>
                  <a:srgbClr val="FFFFFF"/>
                </a:solidFill>
                <a:latin typeface="Open Sans 2 Bold Italics"/>
                <a:ea typeface="Open Sans 2 Bold Italics"/>
                <a:cs typeface="Open Sans 2 Bold Italics"/>
                <a:sym typeface="Open Sans 2 Bold Italics"/>
              </a:rPr>
              <a:t>differentemente</a:t>
            </a:r>
            <a:r>
              <a:rPr lang="en-US" sz="1600" b="1" i="1" dirty="0">
                <a:solidFill>
                  <a:srgbClr val="FFFFFF"/>
                </a:solidFill>
                <a:latin typeface="Open Sans 2 Bold Italics"/>
                <a:ea typeface="Open Sans 2 Bold Italics"/>
                <a:cs typeface="Open Sans 2 Bold Italics"/>
                <a:sym typeface="Open Sans 2 Bold Italics"/>
              </a:rPr>
              <a:t> al </a:t>
            </a:r>
            <a:r>
              <a:rPr lang="en-US" sz="1600" b="1" i="1" dirty="0" err="1">
                <a:solidFill>
                  <a:srgbClr val="FFFFFF"/>
                </a:solidFill>
                <a:latin typeface="Open Sans 2 Bold Italics"/>
                <a:ea typeface="Open Sans 2 Bold Italics"/>
                <a:cs typeface="Open Sans 2 Bold Italics"/>
                <a:sym typeface="Open Sans 2 Bold Italics"/>
              </a:rPr>
              <a:t>posto</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delle</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mandorle</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possono</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essere</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preparati</a:t>
            </a:r>
            <a:r>
              <a:rPr lang="en-US" sz="1600" b="1" i="1" dirty="0">
                <a:solidFill>
                  <a:srgbClr val="FFFFFF"/>
                </a:solidFill>
                <a:latin typeface="Open Sans 2 Bold Italics"/>
                <a:ea typeface="Open Sans 2 Bold Italics"/>
                <a:cs typeface="Open Sans 2 Bold Italics"/>
                <a:sym typeface="Open Sans 2 Bold Italics"/>
              </a:rPr>
              <a:t> con </a:t>
            </a:r>
            <a:r>
              <a:rPr lang="en-US" sz="1600" b="1" i="1" dirty="0" err="1">
                <a:solidFill>
                  <a:srgbClr val="FFFFFF"/>
                </a:solidFill>
                <a:latin typeface="Open Sans 2 Bold Italics"/>
                <a:ea typeface="Open Sans 2 Bold Italics"/>
                <a:cs typeface="Open Sans 2 Bold Italics"/>
                <a:sym typeface="Open Sans 2 Bold Italics"/>
              </a:rPr>
              <a:t>nocciole</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frutta</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secca</a:t>
            </a:r>
            <a:r>
              <a:rPr lang="en-US" sz="1600" b="1" i="1" dirty="0">
                <a:solidFill>
                  <a:srgbClr val="FFFFFF"/>
                </a:solidFill>
                <a:latin typeface="Open Sans 2 Bold Italics"/>
                <a:ea typeface="Open Sans 2 Bold Italics"/>
                <a:cs typeface="Open Sans 2 Bold Italics"/>
                <a:sym typeface="Open Sans 2 Bold Italics"/>
              </a:rPr>
              <a:t>.</a:t>
            </a:r>
          </a:p>
          <a:p>
            <a:pPr algn="just"/>
            <a:r>
              <a:rPr lang="en-US" sz="1600" b="1" i="1" dirty="0">
                <a:solidFill>
                  <a:srgbClr val="FFFFFF"/>
                </a:solidFill>
                <a:latin typeface="Open Sans 2 Bold Italics"/>
                <a:ea typeface="Open Sans 2 Bold Italics"/>
                <a:cs typeface="Open Sans 2 Bold Italics"/>
                <a:sym typeface="Open Sans 2 Bold Italics"/>
              </a:rPr>
              <a:t>La </a:t>
            </a:r>
            <a:r>
              <a:rPr lang="en-US" sz="1600" b="1" i="1" dirty="0" err="1">
                <a:solidFill>
                  <a:srgbClr val="FFFFFF"/>
                </a:solidFill>
                <a:latin typeface="Open Sans 2 Bold Italics"/>
                <a:ea typeface="Open Sans 2 Bold Italics"/>
                <a:cs typeface="Open Sans 2 Bold Italics"/>
                <a:sym typeface="Open Sans 2 Bold Italics"/>
              </a:rPr>
              <a:t>grande</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differenza</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appunto</a:t>
            </a:r>
            <a:r>
              <a:rPr lang="en-US" sz="1600" b="1" i="1" dirty="0">
                <a:solidFill>
                  <a:srgbClr val="FFFFFF"/>
                </a:solidFill>
                <a:latin typeface="Open Sans 2 Bold Italics"/>
                <a:ea typeface="Open Sans 2 Bold Italics"/>
                <a:cs typeface="Open Sans 2 Bold Italics"/>
                <a:sym typeface="Open Sans 2 Bold Italics"/>
              </a:rPr>
              <a:t>, è la </a:t>
            </a:r>
            <a:r>
              <a:rPr lang="en-US" sz="1600" b="1" i="1" dirty="0" err="1">
                <a:solidFill>
                  <a:srgbClr val="FFFFFF"/>
                </a:solidFill>
                <a:latin typeface="Open Sans 2 Bold Italics"/>
                <a:ea typeface="Open Sans 2 Bold Italics"/>
                <a:cs typeface="Open Sans 2 Bold Italics"/>
                <a:sym typeface="Open Sans 2 Bold Italics"/>
              </a:rPr>
              <a:t>tipologia</a:t>
            </a:r>
            <a:r>
              <a:rPr lang="en-US" sz="1600" b="1" i="1" dirty="0">
                <a:solidFill>
                  <a:srgbClr val="FFFFFF"/>
                </a:solidFill>
                <a:latin typeface="Open Sans 2 Bold Italics"/>
                <a:ea typeface="Open Sans 2 Bold Italics"/>
                <a:cs typeface="Open Sans 2 Bold Italics"/>
                <a:sym typeface="Open Sans 2 Bold Italics"/>
              </a:rPr>
              <a:t> di </a:t>
            </a:r>
            <a:r>
              <a:rPr lang="en-US" sz="1600" b="1" i="1" dirty="0" err="1">
                <a:solidFill>
                  <a:srgbClr val="FFFFFF"/>
                </a:solidFill>
                <a:latin typeface="Open Sans 2 Bold Italics"/>
                <a:ea typeface="Open Sans 2 Bold Italics"/>
                <a:cs typeface="Open Sans 2 Bold Italics"/>
                <a:sym typeface="Open Sans 2 Bold Italics"/>
              </a:rPr>
              <a:t>frutta</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secca</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utilizzata</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nei</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cantucci</a:t>
            </a:r>
            <a:r>
              <a:rPr lang="en-US" sz="1600" b="1" i="1" dirty="0">
                <a:solidFill>
                  <a:srgbClr val="FFFFFF"/>
                </a:solidFill>
                <a:latin typeface="Open Sans 2 Bold Italics"/>
                <a:ea typeface="Open Sans 2 Bold Italics"/>
                <a:cs typeface="Open Sans 2 Bold Italics"/>
                <a:sym typeface="Open Sans 2 Bold Italics"/>
              </a:rPr>
              <a:t> ci </a:t>
            </a:r>
            <a:r>
              <a:rPr lang="en-US" sz="1600" b="1" i="1" dirty="0" err="1">
                <a:solidFill>
                  <a:srgbClr val="FFFFFF"/>
                </a:solidFill>
                <a:latin typeface="Open Sans 2 Bold Italics"/>
                <a:ea typeface="Open Sans 2 Bold Italics"/>
                <a:cs typeface="Open Sans 2 Bold Italics"/>
                <a:sym typeface="Open Sans 2 Bold Italics"/>
              </a:rPr>
              <a:t>sono</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rigorosamente</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mandorle</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mentre</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nei</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tozzetti</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può</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essere</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utilizzato</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qualsiasi</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altro</a:t>
            </a:r>
            <a:r>
              <a:rPr lang="en-US" sz="1600" b="1" i="1" dirty="0">
                <a:solidFill>
                  <a:srgbClr val="FFFFFF"/>
                </a:solidFill>
                <a:latin typeface="Open Sans 2 Bold Italics"/>
                <a:ea typeface="Open Sans 2 Bold Italics"/>
                <a:cs typeface="Open Sans 2 Bold Italics"/>
                <a:sym typeface="Open Sans 2 Bold Italics"/>
              </a:rPr>
              <a:t> </a:t>
            </a:r>
            <a:r>
              <a:rPr lang="en-US" sz="1600" b="1" i="1" dirty="0" err="1">
                <a:solidFill>
                  <a:srgbClr val="FFFFFF"/>
                </a:solidFill>
                <a:latin typeface="Open Sans 2 Bold Italics"/>
                <a:ea typeface="Open Sans 2 Bold Italics"/>
                <a:cs typeface="Open Sans 2 Bold Italics"/>
                <a:sym typeface="Open Sans 2 Bold Italics"/>
              </a:rPr>
              <a:t>ingrediente</a:t>
            </a:r>
            <a:r>
              <a:rPr lang="en-US" sz="1600" b="1" i="1" dirty="0">
                <a:solidFill>
                  <a:srgbClr val="FFFFFF"/>
                </a:solidFill>
                <a:latin typeface="Open Sans 2 Bold Italics"/>
                <a:ea typeface="Open Sans 2 Bold Italics"/>
                <a:cs typeface="Open Sans 2 Bold Italics"/>
                <a:sym typeface="Open Sans 2 Bold Italics"/>
              </a:rPr>
              <a:t>, come </a:t>
            </a:r>
            <a:r>
              <a:rPr lang="en-US" sz="1600" b="1" i="1" dirty="0" err="1">
                <a:solidFill>
                  <a:srgbClr val="FFFFFF"/>
                </a:solidFill>
                <a:latin typeface="Open Sans 2 Bold Italics"/>
                <a:ea typeface="Open Sans 2 Bold Italics"/>
                <a:cs typeface="Open Sans 2 Bold Italics"/>
                <a:sym typeface="Open Sans 2 Bold Italics"/>
              </a:rPr>
              <a:t>canditi</a:t>
            </a:r>
            <a:r>
              <a:rPr lang="en-US" sz="1600" b="1" i="1" dirty="0">
                <a:solidFill>
                  <a:srgbClr val="FFFFFF"/>
                </a:solidFill>
                <a:latin typeface="Open Sans 2 Bold Italics"/>
                <a:ea typeface="Open Sans 2 Bold Italics"/>
                <a:cs typeface="Open Sans 2 Bold Italics"/>
                <a:sym typeface="Open Sans 2 Bold Italics"/>
              </a:rPr>
              <a:t> o </a:t>
            </a:r>
            <a:r>
              <a:rPr lang="en-US" sz="1600" b="1" i="1" dirty="0" err="1">
                <a:solidFill>
                  <a:srgbClr val="FFFFFF"/>
                </a:solidFill>
                <a:latin typeface="Open Sans 2 Bold Italics"/>
                <a:ea typeface="Open Sans 2 Bold Italics"/>
                <a:cs typeface="Open Sans 2 Bold Italics"/>
                <a:sym typeface="Open Sans 2 Bold Italics"/>
              </a:rPr>
              <a:t>gocce</a:t>
            </a:r>
            <a:r>
              <a:rPr lang="en-US" sz="1600" b="1" i="1" dirty="0">
                <a:solidFill>
                  <a:srgbClr val="FFFFFF"/>
                </a:solidFill>
                <a:latin typeface="Open Sans 2 Bold Italics"/>
                <a:ea typeface="Open Sans 2 Bold Italics"/>
                <a:cs typeface="Open Sans 2 Bold Italics"/>
                <a:sym typeface="Open Sans 2 Bold Italics"/>
              </a:rPr>
              <a:t> di </a:t>
            </a:r>
            <a:r>
              <a:rPr lang="en-US" sz="1600" b="1" i="1" dirty="0" err="1">
                <a:solidFill>
                  <a:srgbClr val="FFFFFF"/>
                </a:solidFill>
                <a:latin typeface="Open Sans 2 Bold Italics"/>
                <a:ea typeface="Open Sans 2 Bold Italics"/>
                <a:cs typeface="Open Sans 2 Bold Italics"/>
                <a:sym typeface="Open Sans 2 Bold Italics"/>
              </a:rPr>
              <a:t>cioccolato</a:t>
            </a:r>
            <a:r>
              <a:rPr lang="en-US" sz="1600" b="1" i="1" dirty="0">
                <a:solidFill>
                  <a:srgbClr val="FFFFFF"/>
                </a:solidFill>
                <a:latin typeface="Open Sans 2 Bold Italics"/>
                <a:ea typeface="Open Sans 2 Bold Italics"/>
                <a:cs typeface="Open Sans 2 Bold Italics"/>
                <a:sym typeface="Open Sans 2 Bold Italics"/>
              </a:rPr>
              <a:t>.</a:t>
            </a:r>
          </a:p>
          <a:p>
            <a:pPr>
              <a:lnSpc>
                <a:spcPts val="4192"/>
              </a:lnSpc>
            </a:pPr>
            <a:endParaRPr lang="en-US" b="1" i="1" dirty="0">
              <a:solidFill>
                <a:srgbClr val="FFFFFF"/>
              </a:solidFill>
              <a:latin typeface="Open Sans 2 Bold Italics"/>
              <a:ea typeface="Open Sans 2 Bold Italics"/>
              <a:cs typeface="Open Sans 2 Bold Italics"/>
              <a:sym typeface="Open Sans 2 Bold Italics"/>
            </a:endParaRPr>
          </a:p>
        </p:txBody>
      </p:sp>
    </p:spTree>
    <p:extLst>
      <p:ext uri="{BB962C8B-B14F-4D97-AF65-F5344CB8AC3E}">
        <p14:creationId xmlns:p14="http://schemas.microsoft.com/office/powerpoint/2010/main" val="3447402341"/>
      </p:ext>
    </p:extLst>
  </p:cSld>
  <p:clrMapOvr>
    <a:masterClrMapping/>
  </p:clrMapOvr>
</p:sld>
</file>

<file path=ppt/theme/theme1.xml><?xml version="1.0" encoding="utf-8"?>
<a:theme xmlns:a="http://schemas.openxmlformats.org/drawingml/2006/main" name="Predefinito">
  <a:themeElements>
    <a:clrScheme name="Ufficio">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fficio">
      <a:majorFont>
        <a:latin typeface="Calibri Light"/>
        <a:ea typeface=""/>
        <a:cs typeface=""/>
        <a:font script="Arab" typeface="Times New Roman"/>
        <a:font script="Armn" typeface="Arial"/>
        <a:font script="Beng" typeface="Vrinda"/>
        <a:font script="Bopo" typeface="Microsoft JhengHei"/>
        <a:font script="Cher" typeface="Plantagenet Cherokee"/>
        <a:font script="Deva" typeface="Mangal"/>
        <a:font script="Ethi" typeface="Nyala"/>
        <a:font script="Geor" typeface="Sylfaen"/>
        <a:font script="Gujr" typeface="Shruti"/>
        <a:font script="Guru" typeface="Raavi"/>
        <a:font script="Hang" typeface="맑은 고딕"/>
        <a:font script="Hebr" typeface="Times New Roman"/>
        <a:font script="Knda" typeface="Tunga"/>
        <a:font script="Khmr" typeface="MoolBoran"/>
        <a:font script="Laoo" typeface="DokChampa"/>
        <a:font script="Mlym" typeface="Kartika"/>
        <a:font script="Mong" typeface="Mongolian Baiti"/>
        <a:font script="Mymr" typeface="Myanmar Text"/>
        <a:font script="Orya" typeface="Kalinga"/>
        <a:font script="Sinh" typeface="Iskoola Pota"/>
        <a:font script="Syrc" typeface="Estrangelo Edessa"/>
        <a:font script="Taml" typeface="Latha"/>
        <a:font script="Telu" typeface="Gautami"/>
        <a:font script="Thaa" typeface="MV Boli"/>
        <a:font script="Thai" typeface="Angsana New"/>
        <a:font script="Tibt" typeface="Microsoft Himalaya"/>
        <a:font script="Cans" typeface="Euphemia"/>
        <a:font script="Yiii" typeface="Microsoft Yi Baiti"/>
        <a:font script="Osma" typeface="Ebrima"/>
        <a:font script="Tale" typeface="Microsoft Tai Le"/>
        <a:font script="Bugi" typeface="Leelawadee UI"/>
        <a:font script="Talu" typeface="Microsoft New Tai Lue"/>
        <a:font script="Tfng" typeface="Ebrima"/>
        <a:font script="Hans" typeface="等线 Light"/>
        <a:font script="Hant" typeface="新細明體"/>
        <a:font script="Java" typeface="Javanese Text"/>
        <a:font script="Nkoo" typeface="Ebrima"/>
        <a:font script="Phag" typeface="Phagspa"/>
        <a:font script="Syre" typeface="Estrangelo Edessa"/>
        <a:font script="Syrj" typeface="Estrangelo Edessa"/>
        <a:font script="Syrn" typeface="Estrangelo Edessa"/>
        <a:font script="Jpan" typeface="游ゴシック Light"/>
        <a:font script="Olck" typeface="Nirmala UI"/>
        <a:font script="Lisu" typeface="Segoe UI"/>
        <a:font script="Sora" typeface="Nirmala UI"/>
      </a:majorFont>
      <a:minorFont>
        <a:latin typeface="Calibri"/>
        <a:ea typeface=""/>
        <a:cs typeface=""/>
        <a:font script="Arab" typeface="Arial"/>
        <a:font script="Armn" typeface="Arial"/>
        <a:font script="Beng" typeface="Vrinda"/>
        <a:font script="Bopo" typeface="Microsoft JhengHei"/>
        <a:font script="Cher" typeface="Plantagenet Cherokee"/>
        <a:font script="Deva" typeface="Mangal"/>
        <a:font script="Ethi" typeface="Nyala"/>
        <a:font script="Geor" typeface="Sylfaen"/>
        <a:font script="Gujr" typeface="Shruti"/>
        <a:font script="Guru" typeface="Raavi"/>
        <a:font script="Hang" typeface="맑은 고딕"/>
        <a:font script="Hebr" typeface="Arial"/>
        <a:font script="Knda" typeface="Tunga"/>
        <a:font script="Khmr" typeface="DaunPenh"/>
        <a:font script="Laoo" typeface="DokChampa"/>
        <a:font script="Mlym" typeface="Kartika"/>
        <a:font script="Mong" typeface="Mongolian Baiti"/>
        <a:font script="Mymr" typeface="Myanmar Text"/>
        <a:font script="Orya" typeface="Kalinga"/>
        <a:font script="Sinh" typeface="Iskoola Pota"/>
        <a:font script="Syrc" typeface="Estrangelo Edessa"/>
        <a:font script="Taml" typeface="Latha"/>
        <a:font script="Telu" typeface="Gautami"/>
        <a:font script="Thaa" typeface="MV Boli"/>
        <a:font script="Thai" typeface="Cordia New"/>
        <a:font script="Tibt" typeface="Microsoft Himalaya"/>
        <a:font script="Cans" typeface="Euphemia"/>
        <a:font script="Yiii" typeface="Microsoft Yi Baiti"/>
        <a:font script="Osma" typeface="Ebrima"/>
        <a:font script="Tale" typeface="Microsoft Tai Le"/>
        <a:font script="Bugi" typeface="Leelawadee UI"/>
        <a:font script="Talu" typeface="Microsoft New Tai Lue"/>
        <a:font script="Tfng" typeface="Ebrima"/>
        <a:font script="Hans" typeface="等线"/>
        <a:font script="Hant" typeface="新細明體"/>
        <a:font script="Java" typeface="Javanese Text"/>
        <a:font script="Nkoo" typeface="Ebrima"/>
        <a:font script="Phag" typeface="Phagspa"/>
        <a:font script="Syre" typeface="Estrangelo Edessa"/>
        <a:font script="Syrj" typeface="Estrangelo Edessa"/>
        <a:font script="Syrn" typeface="Estrangelo Edessa"/>
        <a:font script="Jpan" typeface="游ゴシック"/>
        <a:font script="Olck" typeface="Nirmala UI"/>
        <a:font script="Lisu" typeface="Segoe UI"/>
        <a:font script="Sora" typeface="Nirmala UI"/>
      </a:minorFont>
    </a:fontScheme>
    <a:fmtScheme name="Uffic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Notes Theme">
  <a:themeElements>
    <a:clrScheme name="Office Notes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Notes Theme">
      <a:majorFont>
        <a:latin typeface="Calibri"/>
        <a:ea typeface=""/>
        <a:cs typeface=""/>
      </a:majorFont>
      <a:minorFont>
        <a:latin typeface="Calibri"/>
        <a:ea typeface=""/>
        <a:cs typeface=""/>
      </a:minorFont>
    </a:fontScheme>
    <a:fmtScheme name="Office Notes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1"/>
        </a:gradFill>
      </a:fillStyleLst>
      <a:lnStyleLst>
        <a:ln w="9525" cap="flat" cmpd="sng">
          <a:solidFill>
            <a:schemeClr val="phClr">
              <a:shade val="95000"/>
              <a:satMod val="105000"/>
            </a:schemeClr>
          </a:solidFill>
          <a:prstDash val="solid"/>
        </a:ln>
        <a:ln w="25400" cap="flat" cmpd="sng">
          <a:solidFill>
            <a:schemeClr val="phClr"/>
          </a:solidFill>
          <a:prstDash val="solid"/>
        </a:ln>
        <a:ln w="38100" cap="flat" cmpd="sng">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2382</Words>
  <Application>Microsoft Office PowerPoint</Application>
  <PresentationFormat>Widescreen</PresentationFormat>
  <Paragraphs>155</Paragraphs>
  <Slides>23</Slides>
  <Notes>7</Notes>
  <HiddenSlides>0</HiddenSlides>
  <MMClips>0</MMClips>
  <ScaleCrop>false</ScaleCrop>
  <HeadingPairs>
    <vt:vector size="6" baseType="variant">
      <vt:variant>
        <vt:lpstr>Caratteri utilizzati</vt:lpstr>
      </vt:variant>
      <vt:variant>
        <vt:i4>15</vt:i4>
      </vt:variant>
      <vt:variant>
        <vt:lpstr>Tema</vt:lpstr>
      </vt:variant>
      <vt:variant>
        <vt:i4>1</vt:i4>
      </vt:variant>
      <vt:variant>
        <vt:lpstr>Titoli diapositive</vt:lpstr>
      </vt:variant>
      <vt:variant>
        <vt:i4>23</vt:i4>
      </vt:variant>
    </vt:vector>
  </HeadingPairs>
  <TitlesOfParts>
    <vt:vector size="39" baseType="lpstr">
      <vt:lpstr>Microsoft JhengHei</vt:lpstr>
      <vt:lpstr>Algerian</vt:lpstr>
      <vt:lpstr>Arial</vt:lpstr>
      <vt:lpstr>Bryndan Write</vt:lpstr>
      <vt:lpstr>Calibri</vt:lpstr>
      <vt:lpstr>Calibri Light</vt:lpstr>
      <vt:lpstr>Chewy</vt:lpstr>
      <vt:lpstr>Chunk Five</vt:lpstr>
      <vt:lpstr>DM Serif Display Italics</vt:lpstr>
      <vt:lpstr>Hammersmith One</vt:lpstr>
      <vt:lpstr>Lovelo Line</vt:lpstr>
      <vt:lpstr>Open Sans 1 Bold Italics</vt:lpstr>
      <vt:lpstr>Open Sans 2 Bold</vt:lpstr>
      <vt:lpstr>Open Sans 2 Bold Italics</vt:lpstr>
      <vt:lpstr>Shrikhand</vt:lpstr>
      <vt:lpstr>Predefinito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CREMA DI BROCCOLETTI</vt:lpstr>
      <vt:lpstr>RICETTA BRASATO DI MAIALINO NERO CON RIDUZIONE DI NERO BUONO</vt:lpstr>
      <vt:lpstr>PROCEDIMENTO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Mobile Systems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Andrea Marchetti</dc:creator>
  <cp:lastModifiedBy>Maria Pina Di Maio</cp:lastModifiedBy>
  <cp:revision>16</cp:revision>
  <dcterms:created xsi:type="dcterms:W3CDTF">2024-10-17T06:56:04Z</dcterms:created>
  <dcterms:modified xsi:type="dcterms:W3CDTF">2024-11-03T16:35:02Z</dcterms:modified>
</cp:coreProperties>
</file>